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1743" r:id="rId2"/>
    <p:sldId id="1787" r:id="rId3"/>
    <p:sldId id="1790" r:id="rId4"/>
    <p:sldId id="1690" r:id="rId5"/>
    <p:sldId id="1775" r:id="rId6"/>
    <p:sldId id="1776" r:id="rId7"/>
    <p:sldId id="1777" r:id="rId8"/>
    <p:sldId id="1714" r:id="rId9"/>
    <p:sldId id="1715" r:id="rId10"/>
    <p:sldId id="1778" r:id="rId11"/>
    <p:sldId id="761" r:id="rId12"/>
    <p:sldId id="703" r:id="rId13"/>
    <p:sldId id="1774" r:id="rId14"/>
    <p:sldId id="1779" r:id="rId15"/>
    <p:sldId id="1780" r:id="rId16"/>
    <p:sldId id="1781" r:id="rId17"/>
    <p:sldId id="1759" r:id="rId18"/>
    <p:sldId id="1758" r:id="rId19"/>
    <p:sldId id="1761" r:id="rId20"/>
    <p:sldId id="1760" r:id="rId21"/>
    <p:sldId id="1745" r:id="rId22"/>
    <p:sldId id="1782" r:id="rId23"/>
    <p:sldId id="1762" r:id="rId24"/>
    <p:sldId id="1763" r:id="rId25"/>
    <p:sldId id="1768" r:id="rId26"/>
    <p:sldId id="1764" r:id="rId27"/>
    <p:sldId id="1490" r:id="rId28"/>
    <p:sldId id="1765" r:id="rId29"/>
    <p:sldId id="1527" r:id="rId30"/>
    <p:sldId id="1529" r:id="rId31"/>
    <p:sldId id="1766" r:id="rId32"/>
    <p:sldId id="1491" r:id="rId33"/>
    <p:sldId id="1507" r:id="rId34"/>
    <p:sldId id="1767" r:id="rId35"/>
    <p:sldId id="1783" r:id="rId36"/>
    <p:sldId id="1784" r:id="rId37"/>
    <p:sldId id="1717" r:id="rId38"/>
    <p:sldId id="1785" r:id="rId39"/>
    <p:sldId id="1718" r:id="rId40"/>
    <p:sldId id="1719" r:id="rId41"/>
    <p:sldId id="1756" r:id="rId42"/>
    <p:sldId id="1757" r:id="rId43"/>
    <p:sldId id="1791" r:id="rId44"/>
    <p:sldId id="1786" r:id="rId45"/>
    <p:sldId id="1551" r:id="rId46"/>
    <p:sldId id="1771" r:id="rId47"/>
    <p:sldId id="1769" r:id="rId48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4" autoAdjust="0"/>
    <p:restoredTop sz="95105" autoAdjust="0"/>
  </p:normalViewPr>
  <p:slideViewPr>
    <p:cSldViewPr snapToGrid="0">
      <p:cViewPr>
        <p:scale>
          <a:sx n="152" d="100"/>
          <a:sy n="152" d="100"/>
        </p:scale>
        <p:origin x="2248" y="1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3/22/22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2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5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7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7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VDFs solve the bias issue at the expense of synchrony</a:t>
            </a:r>
          </a:p>
          <a:p>
            <a:r>
              <a:rPr lang="en-US" dirty="0"/>
              <a:t>“Resurrect the most simple approach to multiparty randomness generation”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VDFs solve the bias issue at the expense of synchrony</a:t>
            </a:r>
          </a:p>
          <a:p>
            <a:r>
              <a:rPr lang="en-US" dirty="0"/>
              <a:t>“Resurrect the most simple approach to multiparty randomness generation”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8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 is required to be </a:t>
            </a:r>
            <a:r>
              <a:rPr lang="en-US" dirty="0" err="1"/>
              <a:t>subexponential</a:t>
            </a:r>
            <a:r>
              <a:rPr lang="en-US" dirty="0"/>
              <a:t> in lambda </a:t>
            </a:r>
          </a:p>
          <a:p>
            <a:endParaRPr lang="en-US" dirty="0"/>
          </a:p>
          <a:p>
            <a:r>
              <a:rPr lang="en-US" dirty="0"/>
              <a:t>sigma </a:t>
            </a:r>
            <a:r>
              <a:rPr lang="en-US" dirty="0" err="1"/>
              <a:t>sequentiality</a:t>
            </a:r>
            <a:r>
              <a:rPr lang="en-US" dirty="0"/>
              <a:t> is stated informally for now, describe formal game-based definition in several slides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VDFs solve the bias issue at the expense of synchrony</a:t>
            </a:r>
          </a:p>
          <a:p>
            <a:r>
              <a:rPr lang="en-US" dirty="0"/>
              <a:t>“Resurrect the most simple approach to multiparty randomness generation”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5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 is </a:t>
            </a:r>
            <a:r>
              <a:rPr lang="en-US"/>
              <a:t>longer than </a:t>
            </a:r>
            <a:r>
              <a:rPr lang="en-US" dirty="0"/>
              <a:t>time from </a:t>
            </a:r>
            <a:r>
              <a:rPr lang="en-US" dirty="0" err="1"/>
              <a:t>ra</a:t>
            </a:r>
            <a:r>
              <a:rPr lang="en-US" dirty="0"/>
              <a:t> to </a:t>
            </a:r>
            <a:r>
              <a:rPr lang="en-US" dirty="0" err="1"/>
              <a:t>rz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3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 function at the end ensures A cannot distinguish seed from random until after the time delay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1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3/22/22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3/22/22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41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  <p:sldLayoutId id="2147484102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s6zq9ibHpY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40.png"/><Relationship Id="rId7" Type="http://schemas.openxmlformats.org/officeDocument/2006/relationships/image" Target="../media/image7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11.png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sper.network/network" TargetMode="External"/><Relationship Id="rId4" Type="http://schemas.openxmlformats.org/officeDocument/2006/relationships/hyperlink" Target="https://casper.network/docs/dapp-dev-guide/getting-started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10" Type="http://schemas.openxmlformats.org/officeDocument/2006/relationships/image" Target="../media/image23.tiff"/><Relationship Id="rId4" Type="http://schemas.openxmlformats.org/officeDocument/2006/relationships/image" Target="../media/image220.png"/><Relationship Id="rId9" Type="http://schemas.openxmlformats.org/officeDocument/2006/relationships/image" Target="../media/image24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10" Type="http://schemas.openxmlformats.org/officeDocument/2006/relationships/image" Target="../media/image300.png"/><Relationship Id="rId4" Type="http://schemas.openxmlformats.org/officeDocument/2006/relationships/image" Target="../media/image220.png"/><Relationship Id="rId9" Type="http://schemas.openxmlformats.org/officeDocument/2006/relationships/image" Target="../media/image23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1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230.png"/><Relationship Id="rId9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822" y="1728132"/>
            <a:ext cx="8502354" cy="998290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4800" dirty="0"/>
              <a:t>Large Scale Consensus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5BE49-D5B5-6345-A235-211F5413DB85}"/>
              </a:ext>
            </a:extLst>
          </p:cNvPr>
          <p:cNvSpPr txBox="1"/>
          <p:nvPr/>
        </p:nvSpPr>
        <p:spPr>
          <a:xfrm>
            <a:off x="3393696" y="3086230"/>
            <a:ext cx="313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 err="1">
                <a:latin typeface="+mn-lt"/>
              </a:rPr>
              <a:t>Risman</a:t>
            </a:r>
            <a:r>
              <a:rPr lang="en-US" sz="2800" dirty="0">
                <a:latin typeface="+mn-lt"/>
              </a:rPr>
              <a:t> Adnan, </a:t>
            </a:r>
            <a:r>
              <a:rPr lang="en-US" sz="2800" dirty="0" err="1">
                <a:latin typeface="+mn-lt"/>
              </a:rPr>
              <a:t>Ph.D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10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9873-7093-284E-8EC6-6720F70C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Byzantine Consensus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02BD7-C7B8-C140-BE19-2D0CB0D58C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47D4F-EECC-3D4F-A5BC-C8EA49346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4E2E6-0A0F-5245-8191-60E906993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C71F5-4B2F-884E-98A0-51ECF1AF2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D522C-5C23-F54A-88E9-A1027FF19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pic>
        <p:nvPicPr>
          <p:cNvPr id="10" name="Graphic 9" descr="Crown">
            <a:extLst>
              <a:ext uri="{FF2B5EF4-FFF2-40B4-BE49-F238E27FC236}">
                <a16:creationId xmlns:a16="http://schemas.microsoft.com/office/drawing/2014/main" id="{42D2FDB4-EC8A-DC4E-A309-5DCA56CD5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998" y="1931446"/>
            <a:ext cx="562608" cy="562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CD023-1D9D-CE4C-B908-D04ECB2A14B3}"/>
              </a:ext>
            </a:extLst>
          </p:cNvPr>
          <p:cNvSpPr txBox="1"/>
          <p:nvPr/>
        </p:nvSpPr>
        <p:spPr>
          <a:xfrm>
            <a:off x="5005738" y="998071"/>
            <a:ext cx="45712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Fast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Partially Synchronous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Halts under network partition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</a:t>
            </a:r>
            <a:r>
              <a:rPr lang="en-US" i="1" dirty="0">
                <a:latin typeface="+mn-lt"/>
              </a:rPr>
              <a:t>finality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Known committee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(must communicate)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Large committee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Large communication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err="1">
                <a:latin typeface="+mn-lt"/>
              </a:rPr>
              <a:t>Predictable</a:t>
            </a:r>
            <a:r>
              <a:rPr lang="de-DE" dirty="0">
                <a:latin typeface="+mn-lt"/>
              </a:rPr>
              <a:t> Leader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Bribing </a:t>
            </a:r>
            <a:r>
              <a:rPr lang="en-US" dirty="0"/>
              <a:t>💸</a:t>
            </a:r>
          </a:p>
          <a:p>
            <a:pPr lvl="1"/>
            <a:r>
              <a:rPr lang="en-US" dirty="0">
                <a:latin typeface="+mn-lt"/>
              </a:rPr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128D32-2BC3-8E4E-9A08-92AE4F80B4C2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407F63-C998-D549-902A-85A6D74C1245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5C7EEC-8346-6C46-8361-B5DD4EA3352E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A5E1F1-BAB7-C44D-8981-34600F14103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7607B7-3C78-EE41-812A-34A9FB06C1B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170151-6C03-EC4B-9C4B-80510797801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ED56A7-EDAA-CC49-A239-6E12E8D8B9C6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6BD200-F6E4-3A42-A386-19DDC962489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B558A8-6CBE-B448-A0A1-8D560BCBF630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4575FA-326C-CB48-AA6D-2E7F40ED4C5E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17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2BA73-08C7-4531-81D5-5D5AAD31D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37" y="3103633"/>
            <a:ext cx="3978671" cy="11535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3AB2E11-256B-420B-83F4-B64D126C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427" y="1452693"/>
            <a:ext cx="3433899" cy="146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2A94DD6C-EC1A-46DA-BFC6-38B1E62A3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171" y="1480458"/>
            <a:ext cx="3305168" cy="14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48885-CB17-9449-A3B7-602245B9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vs BFT under network outage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2A41920-47BE-424A-9718-48F33DBA77F3}"/>
              </a:ext>
            </a:extLst>
          </p:cNvPr>
          <p:cNvSpPr/>
          <p:nvPr/>
        </p:nvSpPr>
        <p:spPr>
          <a:xfrm rot="13500000">
            <a:off x="1937215" y="3089733"/>
            <a:ext cx="623455" cy="22510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9880834-84A6-B44D-8BA6-A71D794936C8}"/>
              </a:ext>
            </a:extLst>
          </p:cNvPr>
          <p:cNvSpPr/>
          <p:nvPr/>
        </p:nvSpPr>
        <p:spPr>
          <a:xfrm rot="18900000">
            <a:off x="6549618" y="3089734"/>
            <a:ext cx="623455" cy="22510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BF37BC-AA54-2D4A-8260-DF4A83C56293}"/>
              </a:ext>
            </a:extLst>
          </p:cNvPr>
          <p:cNvSpPr txBox="1"/>
          <p:nvPr/>
        </p:nvSpPr>
        <p:spPr>
          <a:xfrm>
            <a:off x="444715" y="3202284"/>
            <a:ext cx="1722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C00000"/>
                </a:solidFill>
              </a:rPr>
              <a:t>Nakamoto Consensus</a:t>
            </a:r>
          </a:p>
          <a:p>
            <a:pPr algn="r"/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BAD4E-B680-0B46-94BE-7FBB381C7772}"/>
              </a:ext>
            </a:extLst>
          </p:cNvPr>
          <p:cNvSpPr txBox="1"/>
          <p:nvPr/>
        </p:nvSpPr>
        <p:spPr>
          <a:xfrm>
            <a:off x="6976414" y="3206396"/>
            <a:ext cx="17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BFT protocol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08F4C-1D34-D946-AC62-C45D1CD3F84A}"/>
              </a:ext>
            </a:extLst>
          </p:cNvPr>
          <p:cNvSpPr txBox="1"/>
          <p:nvPr/>
        </p:nvSpPr>
        <p:spPr>
          <a:xfrm>
            <a:off x="5307458" y="1272056"/>
            <a:ext cx="2750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dirty="0">
                <a:solidFill>
                  <a:srgbClr val="C00000"/>
                </a:solidFill>
              </a:rPr>
              <a:t>Finality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E24A8-E9F5-374A-BEC1-A05E0519D619}"/>
              </a:ext>
            </a:extLst>
          </p:cNvPr>
          <p:cNvSpPr txBox="1"/>
          <p:nvPr/>
        </p:nvSpPr>
        <p:spPr>
          <a:xfrm>
            <a:off x="1421258" y="1272056"/>
            <a:ext cx="2750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dirty="0">
                <a:solidFill>
                  <a:srgbClr val="C00000"/>
                </a:solidFill>
              </a:rPr>
              <a:t>Dynamic availability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0C3656-6212-4099-A9D4-8E2FFB145BD7}"/>
              </a:ext>
            </a:extLst>
          </p:cNvPr>
          <p:cNvCxnSpPr>
            <a:cxnSpLocks/>
          </p:cNvCxnSpPr>
          <p:nvPr/>
        </p:nvCxnSpPr>
        <p:spPr>
          <a:xfrm flipH="1" flipV="1">
            <a:off x="2263657" y="2395471"/>
            <a:ext cx="453761" cy="1762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AA639F-A00E-4234-AA53-51827359EE1C}"/>
              </a:ext>
            </a:extLst>
          </p:cNvPr>
          <p:cNvSpPr txBox="1"/>
          <p:nvPr/>
        </p:nvSpPr>
        <p:spPr>
          <a:xfrm>
            <a:off x="2717418" y="2475068"/>
            <a:ext cx="15078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NOT SAVE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8594B0-4BC6-4E5A-AC93-6E2929271BDD}"/>
              </a:ext>
            </a:extLst>
          </p:cNvPr>
          <p:cNvCxnSpPr>
            <a:cxnSpLocks/>
          </p:cNvCxnSpPr>
          <p:nvPr/>
        </p:nvCxnSpPr>
        <p:spPr>
          <a:xfrm flipH="1">
            <a:off x="5061398" y="2625670"/>
            <a:ext cx="1085879" cy="802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09CDCF-7CC9-4ED5-B63E-C1377A6D0E24}"/>
              </a:ext>
            </a:extLst>
          </p:cNvPr>
          <p:cNvSpPr txBox="1"/>
          <p:nvPr/>
        </p:nvSpPr>
        <p:spPr>
          <a:xfrm>
            <a:off x="6147277" y="2528987"/>
            <a:ext cx="12290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NOT LIVE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CD102-05C5-41F9-B667-3A9DCA150DBB}"/>
              </a:ext>
            </a:extLst>
          </p:cNvPr>
          <p:cNvSpPr/>
          <p:nvPr/>
        </p:nvSpPr>
        <p:spPr>
          <a:xfrm>
            <a:off x="2717417" y="3087041"/>
            <a:ext cx="397841" cy="1428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C83779-7181-4313-B06D-8C1973E4E2E6}"/>
              </a:ext>
            </a:extLst>
          </p:cNvPr>
          <p:cNvCxnSpPr>
            <a:cxnSpLocks/>
          </p:cNvCxnSpPr>
          <p:nvPr/>
        </p:nvCxnSpPr>
        <p:spPr>
          <a:xfrm flipV="1">
            <a:off x="2090329" y="3312857"/>
            <a:ext cx="600020" cy="829597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C4E82E-CD61-406B-A7DB-01DC34A7F922}"/>
              </a:ext>
            </a:extLst>
          </p:cNvPr>
          <p:cNvSpPr txBox="1"/>
          <p:nvPr/>
        </p:nvSpPr>
        <p:spPr>
          <a:xfrm>
            <a:off x="1127492" y="4158346"/>
            <a:ext cx="1562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DYNAMIC PARTICIPATION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530879-F088-4453-870D-94B4AD139584}"/>
              </a:ext>
            </a:extLst>
          </p:cNvPr>
          <p:cNvCxnSpPr>
            <a:cxnSpLocks/>
          </p:cNvCxnSpPr>
          <p:nvPr/>
        </p:nvCxnSpPr>
        <p:spPr>
          <a:xfrm flipV="1">
            <a:off x="3938122" y="4209718"/>
            <a:ext cx="139298" cy="30732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947E9A-DB5C-414D-899A-5860E8F0B2B9}"/>
              </a:ext>
            </a:extLst>
          </p:cNvPr>
          <p:cNvSpPr txBox="1"/>
          <p:nvPr/>
        </p:nvSpPr>
        <p:spPr>
          <a:xfrm>
            <a:off x="3044491" y="4505094"/>
            <a:ext cx="1527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NETWORK PARTITIONS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15D1DA-D5B2-47C3-B63C-7D3D2BC8C74D}"/>
              </a:ext>
            </a:extLst>
          </p:cNvPr>
          <p:cNvSpPr/>
          <p:nvPr/>
        </p:nvSpPr>
        <p:spPr>
          <a:xfrm>
            <a:off x="3938121" y="3207337"/>
            <a:ext cx="757397" cy="9351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039F-A164-4390-B5E4-3868FDB21DE7}"/>
              </a:ext>
            </a:extLst>
          </p:cNvPr>
          <p:cNvSpPr txBox="1"/>
          <p:nvPr/>
        </p:nvSpPr>
        <p:spPr>
          <a:xfrm>
            <a:off x="5575286" y="4351663"/>
            <a:ext cx="1562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HIGH PARTICIPATION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5EE8F1-56AB-4E20-90FE-EA55D894ACC3}"/>
              </a:ext>
            </a:extLst>
          </p:cNvPr>
          <p:cNvSpPr txBox="1"/>
          <p:nvPr/>
        </p:nvSpPr>
        <p:spPr>
          <a:xfrm>
            <a:off x="5160487" y="4561571"/>
            <a:ext cx="1562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LOW PARTICIPATION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E08D23-63C0-4596-97E0-817A437CBCC4}"/>
              </a:ext>
            </a:extLst>
          </p:cNvPr>
          <p:cNvCxnSpPr>
            <a:cxnSpLocks/>
          </p:cNvCxnSpPr>
          <p:nvPr/>
        </p:nvCxnSpPr>
        <p:spPr>
          <a:xfrm flipH="1" flipV="1">
            <a:off x="5540503" y="3444657"/>
            <a:ext cx="339911" cy="90434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BCB2CE-F5D0-4442-9EA6-8BBBB1ACD634}"/>
              </a:ext>
            </a:extLst>
          </p:cNvPr>
          <p:cNvCxnSpPr>
            <a:cxnSpLocks/>
          </p:cNvCxnSpPr>
          <p:nvPr/>
        </p:nvCxnSpPr>
        <p:spPr>
          <a:xfrm flipH="1" flipV="1">
            <a:off x="5271058" y="4158348"/>
            <a:ext cx="54809" cy="38317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BF9737-6DCA-B241-A99A-CEF201FD6355}"/>
              </a:ext>
            </a:extLst>
          </p:cNvPr>
          <p:cNvSpPr txBox="1"/>
          <p:nvPr/>
        </p:nvSpPr>
        <p:spPr>
          <a:xfrm>
            <a:off x="8282120" y="4505094"/>
            <a:ext cx="989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From [NTT21] </a:t>
            </a:r>
          </a:p>
        </p:txBody>
      </p:sp>
    </p:spTree>
    <p:extLst>
      <p:ext uri="{BB962C8B-B14F-4D97-AF65-F5344CB8AC3E}">
        <p14:creationId xmlns:p14="http://schemas.microsoft.com/office/powerpoint/2010/main" val="148144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/>
      <p:bldP spid="8" grpId="0"/>
      <p:bldP spid="19" grpId="0"/>
      <p:bldP spid="6" grpId="0" animBg="1"/>
      <p:bldP spid="29" grpId="0"/>
      <p:bldP spid="31" grpId="0"/>
      <p:bldP spid="34" grpId="0" animBg="1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2A94DD6C-EC1A-46DA-BFC6-38B1E62A3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171" y="1480458"/>
            <a:ext cx="3305168" cy="14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3AB2E11-256B-420B-83F4-B64D126CB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427" y="1452693"/>
            <a:ext cx="3433899" cy="146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48885-CB17-9449-A3B7-602245B9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Availability and Finality </a:t>
            </a:r>
            <a:r>
              <a:rPr lang="en-US" sz="1200" dirty="0"/>
              <a:t>[Gilbert, Lynch ’02,Lewis-Pye, </a:t>
            </a:r>
            <a:r>
              <a:rPr lang="en-US" sz="1200" dirty="0" err="1"/>
              <a:t>Roughgarden</a:t>
            </a:r>
            <a:r>
              <a:rPr lang="en-US" sz="1200" dirty="0"/>
              <a:t> ‘20]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59AE2-712C-CF4E-BA82-8FA9613ABCB6}"/>
              </a:ext>
            </a:extLst>
          </p:cNvPr>
          <p:cNvSpPr txBox="1"/>
          <p:nvPr/>
        </p:nvSpPr>
        <p:spPr>
          <a:xfrm>
            <a:off x="175603" y="4227859"/>
            <a:ext cx="87927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Is there a consensus protocol that provides </a:t>
            </a:r>
            <a:r>
              <a:rPr lang="en-US" sz="2100" b="1" dirty="0">
                <a:solidFill>
                  <a:srgbClr val="C00000"/>
                </a:solidFill>
              </a:rPr>
              <a:t>both</a:t>
            </a:r>
            <a:r>
              <a:rPr lang="en-US" sz="2100" dirty="0"/>
              <a:t> availability and finality?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59A0F-6A59-204C-ABC5-497131042805}"/>
              </a:ext>
            </a:extLst>
          </p:cNvPr>
          <p:cNvSpPr txBox="1"/>
          <p:nvPr/>
        </p:nvSpPr>
        <p:spPr>
          <a:xfrm>
            <a:off x="1207624" y="3235973"/>
            <a:ext cx="2750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Dynamic availability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F9749-51C3-7346-B156-3A48799E4EE4}"/>
              </a:ext>
            </a:extLst>
          </p:cNvPr>
          <p:cNvSpPr txBox="1"/>
          <p:nvPr/>
        </p:nvSpPr>
        <p:spPr>
          <a:xfrm>
            <a:off x="5093824" y="3235973"/>
            <a:ext cx="2750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Finality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D647E-B720-A04E-BC67-E2E46CCB6FC8}"/>
              </a:ext>
            </a:extLst>
          </p:cNvPr>
          <p:cNvSpPr txBox="1"/>
          <p:nvPr/>
        </p:nvSpPr>
        <p:spPr>
          <a:xfrm rot="20146938">
            <a:off x="8137873" y="3493942"/>
            <a:ext cx="1007798" cy="55399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NO!</a:t>
            </a:r>
          </a:p>
        </p:txBody>
      </p:sp>
      <p:sp>
        <p:nvSpPr>
          <p:cNvPr id="4" name="Lightning Bolt 3"/>
          <p:cNvSpPr/>
          <p:nvPr/>
        </p:nvSpPr>
        <p:spPr>
          <a:xfrm>
            <a:off x="4009292" y="1889547"/>
            <a:ext cx="920795" cy="1472312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59562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E23F-0672-674C-A224-141CF8B6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Resolving the 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1ABF9B-A4D8-9640-8DD6-F09BDD9081F1}"/>
                  </a:ext>
                </a:extLst>
              </p:cNvPr>
              <p:cNvSpPr txBox="1"/>
              <p:nvPr/>
            </p:nvSpPr>
            <p:spPr>
              <a:xfrm>
                <a:off x="123568" y="2187146"/>
                <a:ext cx="13839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1ABF9B-A4D8-9640-8DD6-F09BDD908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2187146"/>
                <a:ext cx="1383956" cy="830997"/>
              </a:xfrm>
              <a:prstGeom prst="rect">
                <a:avLst/>
              </a:prstGeom>
              <a:blipFill>
                <a:blip r:embed="rId2"/>
                <a:stretch>
                  <a:fillRect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0A222F1D-8E8C-A84B-9496-3388E7A5B27F}"/>
              </a:ext>
            </a:extLst>
          </p:cNvPr>
          <p:cNvSpPr/>
          <p:nvPr/>
        </p:nvSpPr>
        <p:spPr>
          <a:xfrm>
            <a:off x="1680519" y="2187146"/>
            <a:ext cx="902043" cy="617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66FA2-AE2C-6D44-BBBB-4B4AE35904A9}"/>
              </a:ext>
            </a:extLst>
          </p:cNvPr>
          <p:cNvSpPr txBox="1"/>
          <p:nvPr/>
        </p:nvSpPr>
        <p:spPr>
          <a:xfrm>
            <a:off x="2891481" y="2080566"/>
            <a:ext cx="1680519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Consensus </a:t>
            </a:r>
          </a:p>
          <a:p>
            <a:pPr algn="l"/>
            <a:r>
              <a:rPr lang="en-US" dirty="0">
                <a:latin typeface="+mn-lt"/>
              </a:rPr>
              <a:t>Protocol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3E8ACB5-C30A-4F41-92A7-B6FF4809C0D8}"/>
              </a:ext>
            </a:extLst>
          </p:cNvPr>
          <p:cNvSpPr/>
          <p:nvPr/>
        </p:nvSpPr>
        <p:spPr>
          <a:xfrm>
            <a:off x="4880919" y="2187146"/>
            <a:ext cx="902043" cy="617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26EBE-BCE0-924F-A304-9204F52AA323}"/>
              </a:ext>
            </a:extLst>
          </p:cNvPr>
          <p:cNvSpPr txBox="1"/>
          <p:nvPr/>
        </p:nvSpPr>
        <p:spPr>
          <a:xfrm>
            <a:off x="6141309" y="1618901"/>
            <a:ext cx="11862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Ledger</a:t>
            </a:r>
            <a:r>
              <a:rPr lang="en-US" baseline="-25000" dirty="0" err="1">
                <a:latin typeface="+mn-lt"/>
              </a:rPr>
              <a:t>F</a:t>
            </a:r>
            <a:endParaRPr lang="en-US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64020-9E66-7844-8723-8263034E0A51}"/>
              </a:ext>
            </a:extLst>
          </p:cNvPr>
          <p:cNvSpPr txBox="1"/>
          <p:nvPr/>
        </p:nvSpPr>
        <p:spPr>
          <a:xfrm>
            <a:off x="6141309" y="2787310"/>
            <a:ext cx="11862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Ledger</a:t>
            </a:r>
            <a:r>
              <a:rPr lang="en-US" baseline="-25000" dirty="0" err="1">
                <a:latin typeface="+mn-lt"/>
              </a:rPr>
              <a:t>A</a:t>
            </a:r>
            <a:endParaRPr lang="en-US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83273-D11F-4F4E-9260-A59BF3F64171}"/>
              </a:ext>
            </a:extLst>
          </p:cNvPr>
          <p:cNvSpPr txBox="1"/>
          <p:nvPr/>
        </p:nvSpPr>
        <p:spPr>
          <a:xfrm>
            <a:off x="7463481" y="1434234"/>
            <a:ext cx="186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Provides finality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AB9A9-C3AF-B14D-990B-6B997376E0B3}"/>
              </a:ext>
            </a:extLst>
          </p:cNvPr>
          <p:cNvSpPr txBox="1"/>
          <p:nvPr/>
        </p:nvSpPr>
        <p:spPr>
          <a:xfrm>
            <a:off x="7463481" y="2602643"/>
            <a:ext cx="1865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Has availability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9DCFFC-5B25-7641-845E-764FC41941B1}"/>
              </a:ext>
            </a:extLst>
          </p:cNvPr>
          <p:cNvSpPr txBox="1"/>
          <p:nvPr/>
        </p:nvSpPr>
        <p:spPr>
          <a:xfrm>
            <a:off x="3978876" y="4119860"/>
            <a:ext cx="11862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Ledger</a:t>
            </a:r>
            <a:r>
              <a:rPr lang="en-US" baseline="-25000" dirty="0" err="1">
                <a:latin typeface="+mn-lt"/>
              </a:rPr>
              <a:t>F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673A6-FE0E-7641-94D1-C9BFFFD05B86}"/>
              </a:ext>
            </a:extLst>
          </p:cNvPr>
          <p:cNvSpPr txBox="1"/>
          <p:nvPr/>
        </p:nvSpPr>
        <p:spPr>
          <a:xfrm>
            <a:off x="1050326" y="4119860"/>
            <a:ext cx="255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Prefix condition: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BBC53-4557-1B4B-AA5B-8E649475B1FB}"/>
              </a:ext>
            </a:extLst>
          </p:cNvPr>
          <p:cNvSpPr txBox="1"/>
          <p:nvPr/>
        </p:nvSpPr>
        <p:spPr>
          <a:xfrm>
            <a:off x="6017741" y="4119859"/>
            <a:ext cx="11862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Ledger</a:t>
            </a:r>
            <a:r>
              <a:rPr lang="en-US" baseline="-25000" dirty="0" err="1">
                <a:latin typeface="+mn-lt"/>
              </a:rPr>
              <a:t>A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F9E11A-8F29-3447-8498-8F8398A90317}"/>
                  </a:ext>
                </a:extLst>
              </p:cNvPr>
              <p:cNvSpPr txBox="1"/>
              <p:nvPr/>
            </p:nvSpPr>
            <p:spPr>
              <a:xfrm>
                <a:off x="5486400" y="4137962"/>
                <a:ext cx="3336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F9E11A-8F29-3447-8498-8F8398A90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137962"/>
                <a:ext cx="333633" cy="461665"/>
              </a:xfrm>
              <a:prstGeom prst="rect">
                <a:avLst/>
              </a:prstGeom>
              <a:blipFill>
                <a:blip r:embed="rId3"/>
                <a:stretch>
                  <a:fillRect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8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4CE8-31B4-444C-886D-6165FF15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Ebb and Flow protocol </a:t>
            </a:r>
            <a:r>
              <a:rPr lang="en-US" sz="2000" dirty="0"/>
              <a:t>[NTT21]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D3E45-7455-0740-AEFF-A033F121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614713"/>
            <a:ext cx="7863840" cy="3403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1923B-64EB-AC46-82D6-4D6ED3BCEA2D}"/>
              </a:ext>
            </a:extLst>
          </p:cNvPr>
          <p:cNvSpPr txBox="1"/>
          <p:nvPr/>
        </p:nvSpPr>
        <p:spPr>
          <a:xfrm>
            <a:off x="2545842" y="950532"/>
            <a:ext cx="4052316" cy="461665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Ebb-and-Flow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9F112-F9C3-0D47-AC28-DE9A248B49FF}"/>
              </a:ext>
            </a:extLst>
          </p:cNvPr>
          <p:cNvSpPr txBox="1"/>
          <p:nvPr/>
        </p:nvSpPr>
        <p:spPr>
          <a:xfrm>
            <a:off x="2545842" y="950531"/>
            <a:ext cx="3051927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Finalized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A1844-453D-DA40-8FD9-B9BF9E105CF9}"/>
              </a:ext>
            </a:extLst>
          </p:cNvPr>
          <p:cNvSpPr txBox="1"/>
          <p:nvPr/>
        </p:nvSpPr>
        <p:spPr>
          <a:xfrm>
            <a:off x="6969211" y="996697"/>
            <a:ext cx="217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 do we build this?</a:t>
            </a:r>
          </a:p>
        </p:txBody>
      </p:sp>
    </p:spTree>
    <p:extLst>
      <p:ext uri="{BB962C8B-B14F-4D97-AF65-F5344CB8AC3E}">
        <p14:creationId xmlns:p14="http://schemas.microsoft.com/office/powerpoint/2010/main" val="216600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8239-8C29-834C-9D34-616DFFB0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Ebb and Flow </a:t>
            </a:r>
            <a:r>
              <a:rPr lang="en-US" sz="2000" dirty="0"/>
              <a:t>[NTT21]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59049F-DD17-B34C-A2AA-FB3E62CCE38F}"/>
                  </a:ext>
                </a:extLst>
              </p:cNvPr>
              <p:cNvSpPr txBox="1"/>
              <p:nvPr/>
            </p:nvSpPr>
            <p:spPr>
              <a:xfrm>
                <a:off x="-80320" y="1397231"/>
                <a:ext cx="13839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59049F-DD17-B34C-A2AA-FB3E62CC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320" y="1397231"/>
                <a:ext cx="138395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88CBAE9B-58CE-534F-A061-3500027F82D4}"/>
              </a:ext>
            </a:extLst>
          </p:cNvPr>
          <p:cNvSpPr/>
          <p:nvPr/>
        </p:nvSpPr>
        <p:spPr>
          <a:xfrm>
            <a:off x="1303637" y="1361078"/>
            <a:ext cx="444843" cy="617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6D4F1-E3E1-1B49-83E4-2CFED7265B81}"/>
              </a:ext>
            </a:extLst>
          </p:cNvPr>
          <p:cNvSpPr/>
          <p:nvPr/>
        </p:nvSpPr>
        <p:spPr>
          <a:xfrm>
            <a:off x="1918385" y="1365025"/>
            <a:ext cx="1569308" cy="61783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Nakamoto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9AD772E-74C9-4549-BE79-EB5628D530EB}"/>
              </a:ext>
            </a:extLst>
          </p:cNvPr>
          <p:cNvSpPr/>
          <p:nvPr/>
        </p:nvSpPr>
        <p:spPr>
          <a:xfrm>
            <a:off x="3574191" y="1397231"/>
            <a:ext cx="345989" cy="53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BA868-0442-1E46-A36C-3D5808725A4E}"/>
              </a:ext>
            </a:extLst>
          </p:cNvPr>
          <p:cNvSpPr txBox="1"/>
          <p:nvPr/>
        </p:nvSpPr>
        <p:spPr>
          <a:xfrm>
            <a:off x="4026758" y="1432068"/>
            <a:ext cx="11862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/>
              <a:t>Ledger</a:t>
            </a:r>
            <a:r>
              <a:rPr lang="en-US" baseline="-25000" dirty="0" err="1"/>
              <a:t>I</a:t>
            </a:r>
            <a:endParaRPr lang="en-US" dirty="0">
              <a:latin typeface="+mn-lt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1F1887-CD82-8244-A2F6-6EF5BF24D167}"/>
              </a:ext>
            </a:extLst>
          </p:cNvPr>
          <p:cNvSpPr/>
          <p:nvPr/>
        </p:nvSpPr>
        <p:spPr>
          <a:xfrm>
            <a:off x="5460140" y="1410506"/>
            <a:ext cx="345989" cy="53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E128E0-F94E-1B45-AB53-D88CC8C24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18" y="957864"/>
            <a:ext cx="372631" cy="372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BA821-4948-5548-8678-68CD552EAD6E}"/>
              </a:ext>
            </a:extLst>
          </p:cNvPr>
          <p:cNvSpPr txBox="1"/>
          <p:nvPr/>
        </p:nvSpPr>
        <p:spPr>
          <a:xfrm>
            <a:off x="5520378" y="899413"/>
            <a:ext cx="147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snapshot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6EDAA7-7653-E544-980B-9CFBEB88C15F}"/>
              </a:ext>
            </a:extLst>
          </p:cNvPr>
          <p:cNvSpPr/>
          <p:nvPr/>
        </p:nvSpPr>
        <p:spPr>
          <a:xfrm>
            <a:off x="6045541" y="1340007"/>
            <a:ext cx="945293" cy="6178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BFT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3AC3631-9D64-1F4B-A252-4DFE3AFB64EF}"/>
              </a:ext>
            </a:extLst>
          </p:cNvPr>
          <p:cNvSpPr/>
          <p:nvPr/>
        </p:nvSpPr>
        <p:spPr>
          <a:xfrm>
            <a:off x="7165372" y="1404877"/>
            <a:ext cx="345989" cy="53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266F1-C3D4-5C47-98B9-36132CAB57E1}"/>
              </a:ext>
            </a:extLst>
          </p:cNvPr>
          <p:cNvSpPr txBox="1"/>
          <p:nvPr/>
        </p:nvSpPr>
        <p:spPr>
          <a:xfrm>
            <a:off x="7624117" y="1432067"/>
            <a:ext cx="11862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/>
              <a:t>Ledger</a:t>
            </a:r>
            <a:r>
              <a:rPr lang="en-US" baseline="-25000" dirty="0" err="1"/>
              <a:t>F</a:t>
            </a:r>
            <a:endParaRPr lang="en-US" dirty="0">
              <a:latin typeface="+mn-lt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E803CD9-DD85-4B42-8C47-B01ACE7892CF}"/>
              </a:ext>
            </a:extLst>
          </p:cNvPr>
          <p:cNvSpPr/>
          <p:nvPr/>
        </p:nvSpPr>
        <p:spPr>
          <a:xfrm rot="5400000">
            <a:off x="7787496" y="2140459"/>
            <a:ext cx="645253" cy="53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44EBB5B-D39D-2D45-99DE-61711356661E}"/>
              </a:ext>
            </a:extLst>
          </p:cNvPr>
          <p:cNvSpPr/>
          <p:nvPr/>
        </p:nvSpPr>
        <p:spPr>
          <a:xfrm rot="1941513">
            <a:off x="4935510" y="2472217"/>
            <a:ext cx="2572875" cy="678245"/>
          </a:xfrm>
          <a:prstGeom prst="rightArrow">
            <a:avLst>
              <a:gd name="adj1" fmla="val 50000"/>
              <a:gd name="adj2" fmla="val 414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A71200-3B29-3945-A36C-0B9A6B9F6C9E}"/>
              </a:ext>
            </a:extLst>
          </p:cNvPr>
          <p:cNvSpPr txBox="1"/>
          <p:nvPr/>
        </p:nvSpPr>
        <p:spPr>
          <a:xfrm>
            <a:off x="7621024" y="3249769"/>
            <a:ext cx="11862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/>
              <a:t>Ledger</a:t>
            </a:r>
            <a:r>
              <a:rPr lang="en-US" baseline="-25000" dirty="0" err="1"/>
              <a:t>A</a:t>
            </a:r>
            <a:endParaRPr lang="en-US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7E6AF-81F2-7148-9693-15A98CDD28DD}"/>
              </a:ext>
            </a:extLst>
          </p:cNvPr>
          <p:cNvSpPr txBox="1"/>
          <p:nvPr/>
        </p:nvSpPr>
        <p:spPr>
          <a:xfrm>
            <a:off x="6841944" y="3828588"/>
            <a:ext cx="2536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“Sanitized” availability ledger</a:t>
            </a:r>
          </a:p>
          <a:p>
            <a:pPr algn="l"/>
            <a:r>
              <a:rPr lang="en-US" dirty="0">
                <a:latin typeface="+mn-lt"/>
              </a:rPr>
              <a:t>Ensures prefix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09A78-239F-284E-AC66-95DED26C3140}"/>
              </a:ext>
            </a:extLst>
          </p:cNvPr>
          <p:cNvSpPr txBox="1"/>
          <p:nvPr/>
        </p:nvSpPr>
        <p:spPr>
          <a:xfrm>
            <a:off x="138996" y="2715797"/>
            <a:ext cx="227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“Snap and Chat” construction</a:t>
            </a:r>
          </a:p>
        </p:txBody>
      </p:sp>
    </p:spTree>
    <p:extLst>
      <p:ext uri="{BB962C8B-B14F-4D97-AF65-F5344CB8AC3E}">
        <p14:creationId xmlns:p14="http://schemas.microsoft.com/office/powerpoint/2010/main" val="22761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  <p:bldP spid="16" grpId="0" animBg="1"/>
      <p:bldP spid="19" grpId="0" animBg="1"/>
      <p:bldP spid="2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8239-8C29-834C-9D34-616DFFB0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Ethereum 2.0</a:t>
            </a:r>
          </a:p>
        </p:txBody>
      </p:sp>
      <p:pic>
        <p:nvPicPr>
          <p:cNvPr id="1026" name="Picture 2" descr="Ethereum 2.0: What the Next Three Years of Ethereum Will Look Like - SFOX">
            <a:extLst>
              <a:ext uri="{FF2B5EF4-FFF2-40B4-BE49-F238E27FC236}">
                <a16:creationId xmlns:a16="http://schemas.microsoft.com/office/drawing/2014/main" id="{5E689569-61A1-D74C-90A8-A95501D5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94" y="3348682"/>
            <a:ext cx="3244677" cy="15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F4A15-AF56-0D47-A3B7-1693A3CB1FBD}"/>
              </a:ext>
            </a:extLst>
          </p:cNvPr>
          <p:cNvSpPr txBox="1"/>
          <p:nvPr/>
        </p:nvSpPr>
        <p:spPr>
          <a:xfrm>
            <a:off x="0" y="1509579"/>
            <a:ext cx="93046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Ethereum currently uses 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Nakamoto Consensus</a:t>
            </a:r>
          </a:p>
          <a:p>
            <a:r>
              <a:rPr lang="en-US" dirty="0">
                <a:latin typeface="+mn-lt"/>
              </a:rPr>
              <a:t>Since last year there exists a separate </a:t>
            </a:r>
            <a:r>
              <a:rPr lang="en-US" dirty="0" err="1">
                <a:latin typeface="+mn-lt"/>
              </a:rPr>
              <a:t>PoS</a:t>
            </a:r>
            <a:r>
              <a:rPr lang="en-US" dirty="0">
                <a:latin typeface="+mn-lt"/>
              </a:rPr>
              <a:t> chain</a:t>
            </a:r>
          </a:p>
          <a:p>
            <a:r>
              <a:rPr lang="en-US" dirty="0">
                <a:latin typeface="+mn-lt"/>
              </a:rPr>
              <a:t>The two chains will merge and 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will be deactivated</a:t>
            </a:r>
          </a:p>
          <a:p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PoS</a:t>
            </a:r>
            <a:r>
              <a:rPr lang="en-US" dirty="0">
                <a:latin typeface="+mn-lt"/>
              </a:rPr>
              <a:t> chain uses a snap and chat style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12s block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1 epoch is 32 blocks (6.4 minutes)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Finalization in 2 epochs (~13 minutes)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433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FE5A-0F4B-D14B-A654-2250076C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Stake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0A41E-51F8-2542-942A-82EB4776148F}"/>
              </a:ext>
            </a:extLst>
          </p:cNvPr>
          <p:cNvSpPr txBox="1"/>
          <p:nvPr/>
        </p:nvSpPr>
        <p:spPr>
          <a:xfrm>
            <a:off x="345989" y="1062681"/>
            <a:ext cx="7784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Replace </a:t>
            </a:r>
            <a:r>
              <a:rPr lang="en-US" dirty="0" err="1">
                <a:latin typeface="+mn-lt"/>
              </a:rPr>
              <a:t>Sybill</a:t>
            </a:r>
            <a:r>
              <a:rPr lang="en-US" dirty="0">
                <a:latin typeface="+mn-lt"/>
              </a:rPr>
              <a:t> resistance of 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with money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C8D77-B9FE-BC40-83CE-5B2CB7BE6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0" y="1839011"/>
            <a:ext cx="1005840" cy="1005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BB1313-CFC2-914F-AF75-39B02D434E1E}"/>
              </a:ext>
            </a:extLst>
          </p:cNvPr>
          <p:cNvSpPr/>
          <p:nvPr/>
        </p:nvSpPr>
        <p:spPr>
          <a:xfrm>
            <a:off x="457200" y="1931822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39844-07FA-D941-95BA-DADE91E3DBBE}"/>
              </a:ext>
            </a:extLst>
          </p:cNvPr>
          <p:cNvSpPr txBox="1"/>
          <p:nvPr/>
        </p:nvSpPr>
        <p:spPr>
          <a:xfrm>
            <a:off x="1984708" y="2110085"/>
            <a:ext cx="446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Stakes coins (through transaction)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26CEBA32-EB2D-8E4A-A25C-F5B6A0611C7C}"/>
              </a:ext>
            </a:extLst>
          </p:cNvPr>
          <p:cNvSpPr/>
          <p:nvPr/>
        </p:nvSpPr>
        <p:spPr>
          <a:xfrm>
            <a:off x="6823912" y="1479858"/>
            <a:ext cx="2066262" cy="2600961"/>
          </a:xfrm>
          <a:prstGeom prst="donut">
            <a:avLst>
              <a:gd name="adj" fmla="val 33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77500-12E6-F444-9AB7-0D3C7FC649B7}"/>
              </a:ext>
            </a:extLst>
          </p:cNvPr>
          <p:cNvSpPr txBox="1"/>
          <p:nvPr/>
        </p:nvSpPr>
        <p:spPr>
          <a:xfrm>
            <a:off x="7282817" y="1768263"/>
            <a:ext cx="1695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Staking pool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A48D2-516E-A24F-BE0C-8D173BCEB8D7}"/>
              </a:ext>
            </a:extLst>
          </p:cNvPr>
          <p:cNvSpPr/>
          <p:nvPr/>
        </p:nvSpPr>
        <p:spPr>
          <a:xfrm>
            <a:off x="6554662" y="2804711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F7C55-99C6-0743-95B8-806C5F58B079}"/>
              </a:ext>
            </a:extLst>
          </p:cNvPr>
          <p:cNvSpPr/>
          <p:nvPr/>
        </p:nvSpPr>
        <p:spPr>
          <a:xfrm>
            <a:off x="7024297" y="2877226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B5A953-6E63-3248-9160-EDE20A8CE145}"/>
              </a:ext>
            </a:extLst>
          </p:cNvPr>
          <p:cNvSpPr/>
          <p:nvPr/>
        </p:nvSpPr>
        <p:spPr>
          <a:xfrm>
            <a:off x="7587666" y="3012460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950BCC-9DA6-C54D-AF1B-CAE5D6D8C4B6}"/>
              </a:ext>
            </a:extLst>
          </p:cNvPr>
          <p:cNvSpPr/>
          <p:nvPr/>
        </p:nvSpPr>
        <p:spPr>
          <a:xfrm>
            <a:off x="6643162" y="3203656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6B817-9FEB-E44B-881C-5D2250B486A0}"/>
              </a:ext>
            </a:extLst>
          </p:cNvPr>
          <p:cNvSpPr/>
          <p:nvPr/>
        </p:nvSpPr>
        <p:spPr>
          <a:xfrm>
            <a:off x="7093289" y="3427959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11A0E-8DEC-494F-937E-44F214FB2611}"/>
              </a:ext>
            </a:extLst>
          </p:cNvPr>
          <p:cNvSpPr txBox="1"/>
          <p:nvPr/>
        </p:nvSpPr>
        <p:spPr>
          <a:xfrm>
            <a:off x="3276905" y="4433598"/>
            <a:ext cx="599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Voting Power:</a:t>
            </a:r>
            <a:r>
              <a:rPr lang="en-US" dirty="0">
                <a:latin typeface="+mn-lt"/>
              </a:rPr>
              <a:t> Proportional to relative stake</a:t>
            </a:r>
            <a:endParaRPr lang="en-US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8E4C2-5FA3-6744-9C9A-C1CF479D24E1}"/>
              </a:ext>
            </a:extLst>
          </p:cNvPr>
          <p:cNvSpPr txBox="1"/>
          <p:nvPr/>
        </p:nvSpPr>
        <p:spPr>
          <a:xfrm>
            <a:off x="1469175" y="2579393"/>
            <a:ext cx="5420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Can’t use staked coins for anything else!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D5EEF-7AF3-4C4F-B19D-D520624099AC}"/>
              </a:ext>
            </a:extLst>
          </p:cNvPr>
          <p:cNvSpPr txBox="1"/>
          <p:nvPr/>
        </p:nvSpPr>
        <p:spPr>
          <a:xfrm>
            <a:off x="-101190" y="3892889"/>
            <a:ext cx="888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Incentives: Get’s rewards/fees. Can use punishments/slashing</a:t>
            </a:r>
          </a:p>
        </p:txBody>
      </p:sp>
    </p:spTree>
    <p:extLst>
      <p:ext uri="{BB962C8B-B14F-4D97-AF65-F5344CB8AC3E}">
        <p14:creationId xmlns:p14="http://schemas.microsoft.com/office/powerpoint/2010/main" val="223759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EFF9-093F-2D4E-B9E2-65F0910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Byzantine Consensus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FD1BC-AC0E-6545-A61B-D1DE3B5F9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1421-2D5C-6C43-9D3B-AF3EE0A66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94B3-3CF9-9F45-9661-765DDCFE9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72663-3168-C242-BDEF-FD30AC703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34BE8-384B-704E-BE76-31284CDF6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CD97A-CE0F-B54E-9B53-9326640A67E5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5FA6A0-B3B4-804F-8BE3-6B348A9E580D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1D7710-F2A1-E741-880F-DF4FD62364A7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794F6B-FD43-7246-94CD-CE32CA1B5E5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552A41-57A8-C548-B1F8-536A255C39A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DDD2B-BA85-4D42-8AA8-CE73658BCBD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7CB0DE-42D8-3D48-9883-731D2EFDAF2B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68F54D-DABE-4147-A846-AA41548A3BA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CB83B0-E02B-2F4D-A163-1CBBCE924BD2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A2B534-28E3-A744-8C53-7596416ADF8F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0D10FB-47FE-0D44-8508-1CCCB633B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444" y="3794737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6F0CF-E732-6C4C-A3A7-1E2E635E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034" y="2138703"/>
            <a:ext cx="1005840" cy="1005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1939B9-E697-FD4B-AC4D-91A1AA0EE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124" y="3595793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255787-4B70-754A-8E01-5A91A93AD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888" y="2930153"/>
            <a:ext cx="1005840" cy="1005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8E521A-BFD4-D143-8B58-099A71589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18" y="3922846"/>
            <a:ext cx="1005840" cy="1005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374DE7-910C-E549-9467-D30679353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42" y="2941297"/>
            <a:ext cx="1005840" cy="10058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B8D882-66BD-B940-A4D0-E42EB69CA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716" y="2788897"/>
            <a:ext cx="1005840" cy="10058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D50565-7F20-A640-8838-9FC5DC09A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871348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880D86-D85F-074C-B619-F0CD2A4A9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490" y="2131179"/>
            <a:ext cx="1005840" cy="1005840"/>
          </a:xfrm>
          <a:prstGeom prst="rect">
            <a:avLst/>
          </a:prstGeom>
        </p:spPr>
      </p:pic>
      <p:sp>
        <p:nvSpPr>
          <p:cNvPr id="34" name="Donut 33">
            <a:extLst>
              <a:ext uri="{FF2B5EF4-FFF2-40B4-BE49-F238E27FC236}">
                <a16:creationId xmlns:a16="http://schemas.microsoft.com/office/drawing/2014/main" id="{EC468FC5-8510-1F41-9E70-65B5329BEA49}"/>
              </a:ext>
            </a:extLst>
          </p:cNvPr>
          <p:cNvSpPr/>
          <p:nvPr/>
        </p:nvSpPr>
        <p:spPr>
          <a:xfrm>
            <a:off x="5842333" y="1672404"/>
            <a:ext cx="1980632" cy="2263589"/>
          </a:xfrm>
          <a:prstGeom prst="donut">
            <a:avLst>
              <a:gd name="adj" fmla="val 27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DA93D81-96B8-4C47-AD4B-996FB1B0C21D}"/>
              </a:ext>
            </a:extLst>
          </p:cNvPr>
          <p:cNvSpPr/>
          <p:nvPr/>
        </p:nvSpPr>
        <p:spPr>
          <a:xfrm rot="10800000">
            <a:off x="4638289" y="2292176"/>
            <a:ext cx="1118210" cy="1024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DB5436-599A-8B46-A20D-FB8E50DAC528}"/>
              </a:ext>
            </a:extLst>
          </p:cNvPr>
          <p:cNvSpPr txBox="1"/>
          <p:nvPr/>
        </p:nvSpPr>
        <p:spPr>
          <a:xfrm>
            <a:off x="4167652" y="892192"/>
            <a:ext cx="351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Sub select a set of participants to run BC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06E33B-32CA-E441-9716-C06EA5F7C042}"/>
              </a:ext>
            </a:extLst>
          </p:cNvPr>
          <p:cNvSpPr txBox="1"/>
          <p:nvPr/>
        </p:nvSpPr>
        <p:spPr>
          <a:xfrm>
            <a:off x="2230547" y="4715826"/>
            <a:ext cx="574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Many stake weighted participants </a:t>
            </a:r>
          </a:p>
        </p:txBody>
      </p:sp>
    </p:spTree>
    <p:extLst>
      <p:ext uri="{BB962C8B-B14F-4D97-AF65-F5344CB8AC3E}">
        <p14:creationId xmlns:p14="http://schemas.microsoft.com/office/powerpoint/2010/main" val="27328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EFF9-093F-2D4E-B9E2-65F0910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Committee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FD1BC-AC0E-6545-A61B-D1DE3B5F9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1421-2D5C-6C43-9D3B-AF3EE0A66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94B3-3CF9-9F45-9661-765DDCFE9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72663-3168-C242-BDEF-FD30AC703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34BE8-384B-704E-BE76-31284CDF6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CD97A-CE0F-B54E-9B53-9326640A67E5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5FA6A0-B3B4-804F-8BE3-6B348A9E580D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1D7710-F2A1-E741-880F-DF4FD62364A7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794F6B-FD43-7246-94CD-CE32CA1B5E5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552A41-57A8-C548-B1F8-536A255C39A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DDD2B-BA85-4D42-8AA8-CE73658BCBD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7CB0DE-42D8-3D48-9883-731D2EFDAF2B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68F54D-DABE-4147-A846-AA41548A3BA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CB83B0-E02B-2F4D-A163-1CBBCE924BD2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A2B534-28E3-A744-8C53-7596416ADF8F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0D10FB-47FE-0D44-8508-1CCCB633B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444" y="3794737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6F0CF-E732-6C4C-A3A7-1E2E635E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034" y="2138703"/>
            <a:ext cx="1005840" cy="1005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1939B9-E697-FD4B-AC4D-91A1AA0EE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124" y="3595793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255787-4B70-754A-8E01-5A91A93AD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888" y="2930153"/>
            <a:ext cx="1005840" cy="1005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8E521A-BFD4-D143-8B58-099A71589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18" y="3922846"/>
            <a:ext cx="1005840" cy="1005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374DE7-910C-E549-9467-D30679353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42" y="2941297"/>
            <a:ext cx="1005840" cy="10058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B8D882-66BD-B940-A4D0-E42EB69CA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716" y="2788897"/>
            <a:ext cx="1005840" cy="10058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D50565-7F20-A640-8838-9FC5DC09A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871348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880D86-D85F-074C-B619-F0CD2A4A9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490" y="2131179"/>
            <a:ext cx="1005840" cy="1005840"/>
          </a:xfrm>
          <a:prstGeom prst="rect">
            <a:avLst/>
          </a:prstGeom>
        </p:spPr>
      </p:pic>
      <p:sp>
        <p:nvSpPr>
          <p:cNvPr id="34" name="Donut 33">
            <a:extLst>
              <a:ext uri="{FF2B5EF4-FFF2-40B4-BE49-F238E27FC236}">
                <a16:creationId xmlns:a16="http://schemas.microsoft.com/office/drawing/2014/main" id="{EC468FC5-8510-1F41-9E70-65B5329BEA49}"/>
              </a:ext>
            </a:extLst>
          </p:cNvPr>
          <p:cNvSpPr/>
          <p:nvPr/>
        </p:nvSpPr>
        <p:spPr>
          <a:xfrm>
            <a:off x="5842333" y="1672404"/>
            <a:ext cx="1980632" cy="2263589"/>
          </a:xfrm>
          <a:prstGeom prst="donut">
            <a:avLst>
              <a:gd name="adj" fmla="val 27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DA93D81-96B8-4C47-AD4B-996FB1B0C21D}"/>
              </a:ext>
            </a:extLst>
          </p:cNvPr>
          <p:cNvSpPr/>
          <p:nvPr/>
        </p:nvSpPr>
        <p:spPr>
          <a:xfrm rot="10800000">
            <a:off x="4638289" y="2292176"/>
            <a:ext cx="1118210" cy="1024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DB5436-599A-8B46-A20D-FB8E50DAC528}"/>
              </a:ext>
            </a:extLst>
          </p:cNvPr>
          <p:cNvSpPr txBox="1"/>
          <p:nvPr/>
        </p:nvSpPr>
        <p:spPr>
          <a:xfrm>
            <a:off x="4167652" y="892192"/>
            <a:ext cx="381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Sub select a set of participants to run BC </a:t>
            </a:r>
          </a:p>
        </p:txBody>
      </p:sp>
      <p:pic>
        <p:nvPicPr>
          <p:cNvPr id="38" name="Shape 1084">
            <a:extLst>
              <a:ext uri="{FF2B5EF4-FFF2-40B4-BE49-F238E27FC236}">
                <a16:creationId xmlns:a16="http://schemas.microsoft.com/office/drawing/2014/main" id="{E86E4F76-B383-D347-91FA-28416B6A3B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6248062" y="2451002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1084">
            <a:extLst>
              <a:ext uri="{FF2B5EF4-FFF2-40B4-BE49-F238E27FC236}">
                <a16:creationId xmlns:a16="http://schemas.microsoft.com/office/drawing/2014/main" id="{2A663404-365D-EC43-BB7F-99949EB418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6699632" y="2437263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084">
            <a:extLst>
              <a:ext uri="{FF2B5EF4-FFF2-40B4-BE49-F238E27FC236}">
                <a16:creationId xmlns:a16="http://schemas.microsoft.com/office/drawing/2014/main" id="{35D8B6A2-6BCD-714C-951A-195C3BB6C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7501862" y="3398830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1084">
            <a:extLst>
              <a:ext uri="{FF2B5EF4-FFF2-40B4-BE49-F238E27FC236}">
                <a16:creationId xmlns:a16="http://schemas.microsoft.com/office/drawing/2014/main" id="{64511407-1420-BE4B-811B-70DCF39FE3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7979473" y="3371351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084">
            <a:extLst>
              <a:ext uri="{FF2B5EF4-FFF2-40B4-BE49-F238E27FC236}">
                <a16:creationId xmlns:a16="http://schemas.microsoft.com/office/drawing/2014/main" id="{BBCA9708-A706-B74E-A6E3-835B8D0EEB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2303048" y="2982971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1084">
            <a:extLst>
              <a:ext uri="{FF2B5EF4-FFF2-40B4-BE49-F238E27FC236}">
                <a16:creationId xmlns:a16="http://schemas.microsoft.com/office/drawing/2014/main" id="{52C5E8AE-B6ED-2944-B3D5-303221F057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2780659" y="295549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BCF43-182A-154B-9628-D08FF4C3E9E5}"/>
              </a:ext>
            </a:extLst>
          </p:cNvPr>
          <p:cNvSpPr txBox="1"/>
          <p:nvPr/>
        </p:nvSpPr>
        <p:spPr>
          <a:xfrm>
            <a:off x="200848" y="4609529"/>
            <a:ext cx="602366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fraction of committee will be corrupted?</a:t>
            </a:r>
          </a:p>
        </p:txBody>
      </p:sp>
    </p:spTree>
    <p:extLst>
      <p:ext uri="{BB962C8B-B14F-4D97-AF65-F5344CB8AC3E}">
        <p14:creationId xmlns:p14="http://schemas.microsoft.com/office/powerpoint/2010/main" val="18736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ED09-F440-3F4E-A4DF-AC4CC6E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You Learnt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DB0BC-4025-3645-A70A-64F78371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Mechanics of Bitcoin Consensus</a:t>
            </a:r>
          </a:p>
          <a:p>
            <a:r>
              <a:rPr lang="en-US" sz="2400" dirty="0"/>
              <a:t>The Nakamoto Consensus </a:t>
            </a:r>
          </a:p>
          <a:p>
            <a:r>
              <a:rPr lang="en-US" sz="2400" dirty="0"/>
              <a:t>Nakamoto Properties</a:t>
            </a:r>
          </a:p>
          <a:p>
            <a:r>
              <a:rPr lang="en-US" sz="2400" dirty="0"/>
              <a:t>DKT+ Theorem</a:t>
            </a:r>
          </a:p>
          <a:p>
            <a:r>
              <a:rPr lang="en-US" sz="2400" dirty="0"/>
              <a:t>Problem with Nakamoto Consensus</a:t>
            </a:r>
          </a:p>
          <a:p>
            <a:r>
              <a:rPr lang="en-US" sz="2400" dirty="0"/>
              <a:t>Selfish Mining Attack</a:t>
            </a:r>
          </a:p>
          <a:p>
            <a:r>
              <a:rPr lang="en-US" sz="2400" dirty="0"/>
              <a:t>Other Attacks on Nakamoto Consensus (Paper Reading)</a:t>
            </a:r>
          </a:p>
        </p:txBody>
      </p:sp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7828B9C1-7E56-3B43-AEC3-67FD9D0E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33" y="1846729"/>
            <a:ext cx="3014067" cy="1703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DFDA2-3F60-B346-9DEA-BFD3DEAF93F5}"/>
              </a:ext>
            </a:extLst>
          </p:cNvPr>
          <p:cNvSpPr txBox="1"/>
          <p:nvPr/>
        </p:nvSpPr>
        <p:spPr>
          <a:xfrm>
            <a:off x="5672733" y="3550332"/>
            <a:ext cx="31293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n-lt"/>
              </a:rPr>
              <a:t>https://</a:t>
            </a:r>
            <a:r>
              <a:rPr lang="en-US" sz="1100" dirty="0" err="1">
                <a:latin typeface="+mn-lt"/>
              </a:rPr>
              <a:t>www.youtube.com</a:t>
            </a:r>
            <a:r>
              <a:rPr lang="en-US" sz="1100" dirty="0">
                <a:latin typeface="+mn-lt"/>
              </a:rPr>
              <a:t>/</a:t>
            </a:r>
            <a:r>
              <a:rPr lang="en-US" sz="1100" dirty="0" err="1">
                <a:latin typeface="+mn-lt"/>
              </a:rPr>
              <a:t>watch?v</a:t>
            </a:r>
            <a:r>
              <a:rPr lang="en-US" sz="1100" dirty="0">
                <a:latin typeface="+mn-lt"/>
              </a:rPr>
              <a:t>=ojxfbN78WFQ</a:t>
            </a:r>
          </a:p>
        </p:txBody>
      </p:sp>
    </p:spTree>
    <p:extLst>
      <p:ext uri="{BB962C8B-B14F-4D97-AF65-F5344CB8AC3E}">
        <p14:creationId xmlns:p14="http://schemas.microsoft.com/office/powerpoint/2010/main" val="749465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EFF9-093F-2D4E-B9E2-65F0910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Committee selection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74FF84-BA66-3747-848A-4160CF19CF84}"/>
              </a:ext>
            </a:extLst>
          </p:cNvPr>
          <p:cNvGrpSpPr>
            <a:grpSpLocks noChangeAspect="1"/>
          </p:cNvGrpSpPr>
          <p:nvPr/>
        </p:nvGrpSpPr>
        <p:grpSpPr>
          <a:xfrm>
            <a:off x="4632610" y="2027986"/>
            <a:ext cx="4516150" cy="2103120"/>
            <a:chOff x="457200" y="1226420"/>
            <a:chExt cx="7950082" cy="370226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BBD05A8-BEC4-F34A-903B-C3882C1B8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2543" y="1226420"/>
              <a:ext cx="1005840" cy="10058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64D7915-0A27-314B-B945-A34819B0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8283" y="2310493"/>
              <a:ext cx="1005840" cy="100584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8C763C-360F-DE47-933E-576192516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051" y="1226420"/>
              <a:ext cx="1005840" cy="100584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FAF679A-2243-1A4F-A00D-2CC38D12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2310493"/>
              <a:ext cx="1005840" cy="100584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8ED7209-5001-0449-AA74-735D9BD1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1203" y="3513448"/>
              <a:ext cx="1005840" cy="1005840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AB3275B-2823-E049-9FB0-99E304A380CB}"/>
                </a:ext>
              </a:extLst>
            </p:cNvPr>
            <p:cNvCxnSpPr>
              <a:cxnSpLocks/>
              <a:stCxn id="47" idx="0"/>
              <a:endCxn id="46" idx="1"/>
            </p:cNvCxnSpPr>
            <p:nvPr/>
          </p:nvCxnSpPr>
          <p:spPr>
            <a:xfrm flipV="1">
              <a:off x="960120" y="1729340"/>
              <a:ext cx="383931" cy="5811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E720A8-81C4-1442-970E-3AE96741F2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3855" y="3158720"/>
              <a:ext cx="848132" cy="6360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C0D5349-1214-4E4C-8101-1432A30AD609}"/>
                </a:ext>
              </a:extLst>
            </p:cNvPr>
            <p:cNvCxnSpPr>
              <a:cxnSpLocks/>
            </p:cNvCxnSpPr>
            <p:nvPr/>
          </p:nvCxnSpPr>
          <p:spPr>
            <a:xfrm>
              <a:off x="2181974" y="2003515"/>
              <a:ext cx="1513669" cy="6611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6A73F76-1B6D-1B4F-B933-B4F2C47786D6}"/>
                </a:ext>
              </a:extLst>
            </p:cNvPr>
            <p:cNvCxnSpPr>
              <a:cxnSpLocks/>
              <a:stCxn id="47" idx="3"/>
              <a:endCxn id="45" idx="1"/>
            </p:cNvCxnSpPr>
            <p:nvPr/>
          </p:nvCxnSpPr>
          <p:spPr>
            <a:xfrm>
              <a:off x="1463040" y="2813413"/>
              <a:ext cx="22552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F01D79-FC78-A946-BF2E-8C3AB98CFC13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1846971" y="2232260"/>
              <a:ext cx="767152" cy="12811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A20406E-3D59-0B4A-A0D2-B263F761280A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 flipV="1">
              <a:off x="3117043" y="3043682"/>
              <a:ext cx="758792" cy="9726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53BA869-D11E-A540-8B14-81F6A09DE059}"/>
                </a:ext>
              </a:extLst>
            </p:cNvPr>
            <p:cNvCxnSpPr>
              <a:cxnSpLocks/>
            </p:cNvCxnSpPr>
            <p:nvPr/>
          </p:nvCxnSpPr>
          <p:spPr>
            <a:xfrm>
              <a:off x="3605547" y="2003515"/>
              <a:ext cx="419024" cy="5295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18558E6-4B7A-C74D-9E74-EFB1D0C093EF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796279" y="2232260"/>
              <a:ext cx="409184" cy="13172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81898A1-7B04-4D40-863C-D1952016DB39}"/>
                </a:ext>
              </a:extLst>
            </p:cNvPr>
            <p:cNvCxnSpPr>
              <a:cxnSpLocks/>
              <a:stCxn id="44" idx="1"/>
              <a:endCxn id="46" idx="3"/>
            </p:cNvCxnSpPr>
            <p:nvPr/>
          </p:nvCxnSpPr>
          <p:spPr>
            <a:xfrm flipH="1">
              <a:off x="2349891" y="1729340"/>
              <a:ext cx="3526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822E196-8838-F544-902C-3E20AA06C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8860" y="1958086"/>
              <a:ext cx="1427958" cy="5750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3378453-DA84-3F4B-9333-549349E24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5444" y="3794737"/>
              <a:ext cx="1005840" cy="100584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9B303A3-683C-E943-B5F9-85AAA9ED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3034" y="2138703"/>
              <a:ext cx="1005840" cy="100584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97EC24-D4D5-DA4F-BA9D-1577E525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7124" y="3595793"/>
              <a:ext cx="1005840" cy="100584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06A3454-9C16-564E-A7AA-A870CE25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3888" y="2930153"/>
              <a:ext cx="1005840" cy="100584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A7526BE-26ED-604F-A082-6357AD55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218" y="3922846"/>
              <a:ext cx="1005840" cy="100584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21F21D5-3800-574D-95AA-83DE23B9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1442" y="2941297"/>
              <a:ext cx="1005840" cy="10058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5679C27-A915-1B46-A5C2-509C1DBD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8716" y="2788897"/>
              <a:ext cx="1005840" cy="10058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101D181-3B83-4E46-8C90-570502145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5120" y="1871348"/>
              <a:ext cx="1005840" cy="10058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90FB3B2-706E-0B4C-846C-B8EB4BB6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2490" y="2131179"/>
              <a:ext cx="1005840" cy="1005840"/>
            </a:xfrm>
            <a:prstGeom prst="rect">
              <a:avLst/>
            </a:prstGeom>
          </p:spPr>
        </p:pic>
        <p:sp>
          <p:nvSpPr>
            <p:cNvPr id="68" name="Donut 67">
              <a:extLst>
                <a:ext uri="{FF2B5EF4-FFF2-40B4-BE49-F238E27FC236}">
                  <a16:creationId xmlns:a16="http://schemas.microsoft.com/office/drawing/2014/main" id="{F29B2F3C-4A79-E44A-B088-42122E9D5A82}"/>
                </a:ext>
              </a:extLst>
            </p:cNvPr>
            <p:cNvSpPr/>
            <p:nvPr/>
          </p:nvSpPr>
          <p:spPr>
            <a:xfrm>
              <a:off x="5842333" y="1672404"/>
              <a:ext cx="1980632" cy="2263589"/>
            </a:xfrm>
            <a:prstGeom prst="donut">
              <a:avLst>
                <a:gd name="adj" fmla="val 273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B83CAA4A-C299-384E-8218-65E417C4B095}"/>
                </a:ext>
              </a:extLst>
            </p:cNvPr>
            <p:cNvSpPr/>
            <p:nvPr/>
          </p:nvSpPr>
          <p:spPr>
            <a:xfrm rot="10800000">
              <a:off x="4638289" y="2292176"/>
              <a:ext cx="1118210" cy="10240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Shape 1084">
              <a:extLst>
                <a:ext uri="{FF2B5EF4-FFF2-40B4-BE49-F238E27FC236}">
                  <a16:creationId xmlns:a16="http://schemas.microsoft.com/office/drawing/2014/main" id="{7E0635BF-C26C-DE45-8B3C-F3642CDA7C4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6248062" y="2451002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1084">
              <a:extLst>
                <a:ext uri="{FF2B5EF4-FFF2-40B4-BE49-F238E27FC236}">
                  <a16:creationId xmlns:a16="http://schemas.microsoft.com/office/drawing/2014/main" id="{9A1C9EDC-A68E-5D44-8747-59CF3495945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6699632" y="2437263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1084">
              <a:extLst>
                <a:ext uri="{FF2B5EF4-FFF2-40B4-BE49-F238E27FC236}">
                  <a16:creationId xmlns:a16="http://schemas.microsoft.com/office/drawing/2014/main" id="{C43778E4-F059-FE45-848A-2DB445B005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7501862" y="3398830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Shape 1084">
              <a:extLst>
                <a:ext uri="{FF2B5EF4-FFF2-40B4-BE49-F238E27FC236}">
                  <a16:creationId xmlns:a16="http://schemas.microsoft.com/office/drawing/2014/main" id="{004306E5-4F78-F346-AE16-36334ECAB96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7979473" y="3371351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Shape 1084">
              <a:extLst>
                <a:ext uri="{FF2B5EF4-FFF2-40B4-BE49-F238E27FC236}">
                  <a16:creationId xmlns:a16="http://schemas.microsoft.com/office/drawing/2014/main" id="{B919729A-A25B-504D-ABF8-7C84E8AA8E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2303048" y="2982971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Shape 1084">
              <a:extLst>
                <a:ext uri="{FF2B5EF4-FFF2-40B4-BE49-F238E27FC236}">
                  <a16:creationId xmlns:a16="http://schemas.microsoft.com/office/drawing/2014/main" id="{991CE245-DB6D-6A45-AE6E-120C2A56F6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2780659" y="2955492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4551980-1D9E-3A43-8E44-EC9B45B3FC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6749" y="1671921"/>
            <a:ext cx="5061905" cy="28152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BF354F-998A-DF46-A490-F56BE6B5A647}"/>
              </a:ext>
            </a:extLst>
          </p:cNvPr>
          <p:cNvSpPr txBox="1"/>
          <p:nvPr/>
        </p:nvSpPr>
        <p:spPr>
          <a:xfrm>
            <a:off x="6920787" y="4253358"/>
            <a:ext cx="230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&gt;1000s of nodes</a:t>
            </a:r>
          </a:p>
          <a:p>
            <a:pPr algn="l"/>
            <a:r>
              <a:rPr lang="en-US" dirty="0">
                <a:latin typeface="+mn-lt"/>
              </a:rPr>
              <a:t>80% Honest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E9B0BE-3842-6D43-ACF7-645AE63B736B}"/>
              </a:ext>
            </a:extLst>
          </p:cNvPr>
          <p:cNvSpPr txBox="1"/>
          <p:nvPr/>
        </p:nvSpPr>
        <p:spPr>
          <a:xfrm>
            <a:off x="4632610" y="4263672"/>
            <a:ext cx="219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100s of nodes</a:t>
            </a:r>
          </a:p>
          <a:p>
            <a:pPr algn="l"/>
            <a:r>
              <a:rPr lang="en-US" dirty="0">
                <a:latin typeface="+mn-lt"/>
              </a:rPr>
              <a:t>&gt;67% Honest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FC2F-518C-8343-98D2-B94451F0A605}"/>
              </a:ext>
            </a:extLst>
          </p:cNvPr>
          <p:cNvSpPr txBox="1"/>
          <p:nvPr/>
        </p:nvSpPr>
        <p:spPr>
          <a:xfrm>
            <a:off x="1146954" y="1027691"/>
            <a:ext cx="7070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Sub committee roughly looks like general population</a:t>
            </a:r>
          </a:p>
        </p:txBody>
      </p:sp>
    </p:spTree>
    <p:extLst>
      <p:ext uri="{BB962C8B-B14F-4D97-AF65-F5344CB8AC3E}">
        <p14:creationId xmlns:p14="http://schemas.microsoft.com/office/powerpoint/2010/main" val="60985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6053-1748-3446-B586-75C63AF5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E5C4-23C3-9E47-BD1F-96286352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19" y="1212223"/>
            <a:ext cx="4456631" cy="60054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How to choose committee?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1ACD-37CD-1540-B552-B33530E2A624}"/>
              </a:ext>
            </a:extLst>
          </p:cNvPr>
          <p:cNvSpPr txBox="1"/>
          <p:nvPr/>
        </p:nvSpPr>
        <p:spPr>
          <a:xfrm>
            <a:off x="210402" y="1902324"/>
            <a:ext cx="87231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/>
              <a:buNone/>
            </a:pPr>
            <a:r>
              <a:rPr lang="en-US" dirty="0"/>
              <a:t>Proposal: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err="1"/>
              <a:t>staker</a:t>
            </a:r>
            <a:r>
              <a:rPr lang="en-US" dirty="0"/>
              <a:t> computes H(block </a:t>
            </a:r>
            <a:r>
              <a:rPr lang="en-US" dirty="0" err="1"/>
              <a:t>number,PK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H(block </a:t>
            </a:r>
            <a:r>
              <a:rPr lang="en-US" dirty="0" err="1"/>
              <a:t>number,PK</a:t>
            </a:r>
            <a:r>
              <a:rPr lang="en-US" dirty="0"/>
              <a:t>)&lt;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Become part of committee for 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BC succeeds add Block to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such that ~1000 nodes win </a:t>
            </a:r>
          </a:p>
          <a:p>
            <a:pPr algn="l"/>
            <a:endParaRPr lang="en-US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42FD5E-1D4D-2A4A-A5A2-6A25D953E1B4}"/>
              </a:ext>
            </a:extLst>
          </p:cNvPr>
          <p:cNvSpPr txBox="1"/>
          <p:nvPr/>
        </p:nvSpPr>
        <p:spPr>
          <a:xfrm>
            <a:off x="87172" y="4517278"/>
            <a:ext cx="872319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Broken! Attacker can choose PK such that they win  </a:t>
            </a:r>
          </a:p>
        </p:txBody>
      </p:sp>
    </p:spTree>
    <p:extLst>
      <p:ext uri="{BB962C8B-B14F-4D97-AF65-F5344CB8AC3E}">
        <p14:creationId xmlns:p14="http://schemas.microsoft.com/office/powerpoint/2010/main" val="131761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E81B-5677-FE40-8754-E6622709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Randomness beacon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A1E58-C926-FE43-A886-B573C16A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A63971-2297-5444-AFE4-5F67B6FE4E18}"/>
              </a:ext>
            </a:extLst>
          </p:cNvPr>
          <p:cNvSpPr txBox="1">
            <a:spLocks/>
          </p:cNvSpPr>
          <p:nvPr/>
        </p:nvSpPr>
        <p:spPr bwMode="auto">
          <a:xfrm>
            <a:off x="801731" y="1397972"/>
            <a:ext cx="7540538" cy="1525739"/>
          </a:xfrm>
          <a:prstGeom prst="rect">
            <a:avLst/>
          </a:prstGeom>
          <a:noFill/>
          <a:ln w="9525">
            <a:solidFill>
              <a:schemeClr val="accent1">
                <a:shade val="95000"/>
                <a:satMod val="10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/>
              <a:t>An ideal service that regularly publishes random value which no party can </a:t>
            </a:r>
            <a:r>
              <a:rPr lang="en-US" b="1" i="1" dirty="0"/>
              <a:t>predict</a:t>
            </a:r>
            <a:r>
              <a:rPr lang="en-US" i="1" dirty="0"/>
              <a:t> or </a:t>
            </a:r>
            <a:r>
              <a:rPr lang="en-US" b="1" i="1" dirty="0"/>
              <a:t>manipulate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986E1F-99DD-7E49-AC75-6D9E0895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93" y="3207949"/>
            <a:ext cx="1389738" cy="1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F75562-9961-7542-8F65-2D304D7C3DA4}"/>
              </a:ext>
            </a:extLst>
          </p:cNvPr>
          <p:cNvSpPr/>
          <p:nvPr/>
        </p:nvSpPr>
        <p:spPr>
          <a:xfrm>
            <a:off x="191590" y="3367790"/>
            <a:ext cx="7167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hangingPunct="0"/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01010001  01101011  10101000  11110000  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40648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6053-1748-3446-B586-75C63AF5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Selection with Beacon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E5C4-23C3-9E47-BD1F-96286352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19" y="1212223"/>
            <a:ext cx="4456631" cy="60054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How to choose committee?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1ACD-37CD-1540-B552-B33530E2A624}"/>
              </a:ext>
            </a:extLst>
          </p:cNvPr>
          <p:cNvSpPr txBox="1"/>
          <p:nvPr/>
        </p:nvSpPr>
        <p:spPr>
          <a:xfrm>
            <a:off x="210402" y="1902324"/>
            <a:ext cx="8723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Block wait for beacon randomness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err="1"/>
              <a:t>staker</a:t>
            </a:r>
            <a:r>
              <a:rPr lang="en-US" dirty="0"/>
              <a:t> computes H(</a:t>
            </a:r>
            <a:r>
              <a:rPr lang="en-US" strike="sngStrike" dirty="0"/>
              <a:t>block number</a:t>
            </a:r>
            <a:r>
              <a:rPr lang="en-US" dirty="0"/>
              <a:t> beacon, PK)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H(</a:t>
            </a:r>
            <a:r>
              <a:rPr lang="en-US" strike="sngStrike" dirty="0"/>
              <a:t>block number</a:t>
            </a:r>
            <a:r>
              <a:rPr lang="en-US" dirty="0"/>
              <a:t> </a:t>
            </a:r>
            <a:r>
              <a:rPr lang="en-US" dirty="0" err="1"/>
              <a:t>beacon,PK</a:t>
            </a:r>
            <a:r>
              <a:rPr lang="en-US" dirty="0"/>
              <a:t>)&lt;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Become part of committee for 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BC succeeds add Block to chain </a:t>
            </a:r>
          </a:p>
          <a:p>
            <a:pPr algn="l"/>
            <a:endParaRPr lang="en-US" dirty="0">
              <a:latin typeface="+mn-lt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EB8594A-FA72-A54F-9AE4-85B614F40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55" y="1212223"/>
            <a:ext cx="1389738" cy="1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5355D-6C05-7143-A572-A16EB53280C8}"/>
              </a:ext>
            </a:extLst>
          </p:cNvPr>
          <p:cNvSpPr txBox="1"/>
          <p:nvPr/>
        </p:nvSpPr>
        <p:spPr>
          <a:xfrm>
            <a:off x="457200" y="3809850"/>
            <a:ext cx="728981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Beacon unpredictable so can’t choose PK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DC8B1-86B7-5C49-ABA3-AF39804FD167}"/>
              </a:ext>
            </a:extLst>
          </p:cNvPr>
          <p:cNvSpPr txBox="1"/>
          <p:nvPr/>
        </p:nvSpPr>
        <p:spPr>
          <a:xfrm>
            <a:off x="445518" y="4391964"/>
            <a:ext cx="821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Even better: Compute deterministic (BLS) signature on Beacon and use as ticket (prevents others from seeing who won)  VRF</a:t>
            </a:r>
          </a:p>
        </p:txBody>
      </p:sp>
    </p:spTree>
    <p:extLst>
      <p:ext uri="{BB962C8B-B14F-4D97-AF65-F5344CB8AC3E}">
        <p14:creationId xmlns:p14="http://schemas.microsoft.com/office/powerpoint/2010/main" val="27080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E72F-4E59-9442-AA58-60E06B72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Leader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A1C36-7A1F-5845-9DEA-3888DC5AD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37C43-8D58-6B45-8347-7006E9A04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24FAB-3D12-4545-BF40-4F9C5A96D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2C6CA-FAA8-294A-9A9C-49EE3A5BE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DDC2A-1292-8C4F-AFB3-F18F3C470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pic>
        <p:nvPicPr>
          <p:cNvPr id="9" name="Graphic 8" descr="Crown">
            <a:extLst>
              <a:ext uri="{FF2B5EF4-FFF2-40B4-BE49-F238E27FC236}">
                <a16:creationId xmlns:a16="http://schemas.microsoft.com/office/drawing/2014/main" id="{64CA6C27-27D4-2044-A101-4C75DE45C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998" y="1931446"/>
            <a:ext cx="562608" cy="5626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E605F-B79D-EF4A-865B-97B192F6EC0A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1235DF-2E00-5D4D-9832-A620558CF60E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B8711F-55E0-014E-B158-E5EACE22B890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80712C-2F21-2041-AA2B-C6AD1B2E8EB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29E3C-A717-AD45-AAB5-58A282FFBAB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1B422F-7954-A345-9AC4-8B2DC292F19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8BD76B-833C-334F-9762-CC583889DA03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980706-BB32-3B48-9578-E980BB1E033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ABD019-5DEF-434C-80E0-AF28159D7600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D800FD-D8DD-2A47-B94A-E398A52F8793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33A6BB-1F42-8A47-9D38-99A9D1FA5DC6}"/>
              </a:ext>
            </a:extLst>
          </p:cNvPr>
          <p:cNvSpPr txBox="1"/>
          <p:nvPr/>
        </p:nvSpPr>
        <p:spPr>
          <a:xfrm>
            <a:off x="4714223" y="1243254"/>
            <a:ext cx="44803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We can also make leader election random with a beacon!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Can make BC resilient vs. adversary that corrupts </a:t>
            </a:r>
            <a:r>
              <a:rPr lang="en-US" i="1" dirty="0">
                <a:latin typeface="+mn-lt"/>
              </a:rPr>
              <a:t>adaptively</a:t>
            </a:r>
          </a:p>
          <a:p>
            <a:pPr algn="l"/>
            <a:r>
              <a:rPr lang="en-US" dirty="0">
                <a:latin typeface="+mn-lt"/>
              </a:rPr>
              <a:t>(Bribing)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See </a:t>
            </a:r>
            <a:r>
              <a:rPr lang="en-US" dirty="0" err="1">
                <a:latin typeface="+mn-lt"/>
              </a:rPr>
              <a:t>Algorand</a:t>
            </a:r>
            <a:r>
              <a:rPr lang="en-US" dirty="0">
                <a:latin typeface="+mn-lt"/>
              </a:rPr>
              <a:t> reading</a:t>
            </a:r>
          </a:p>
        </p:txBody>
      </p:sp>
    </p:spTree>
    <p:extLst>
      <p:ext uri="{BB962C8B-B14F-4D97-AF65-F5344CB8AC3E}">
        <p14:creationId xmlns:p14="http://schemas.microsoft.com/office/powerpoint/2010/main" val="376577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56ED-AAD2-E54E-A99E-10E6636B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Lotteries</a:t>
            </a:r>
          </a:p>
        </p:txBody>
      </p:sp>
      <p:pic>
        <p:nvPicPr>
          <p:cNvPr id="4" name="Serbian lottery chief resigns amid drawing scandal">
            <a:hlinkClick r:id="" action="ppaction://media"/>
            <a:extLst>
              <a:ext uri="{FF2B5EF4-FFF2-40B4-BE49-F238E27FC236}">
                <a16:creationId xmlns:a16="http://schemas.microsoft.com/office/drawing/2014/main" id="{7B325506-267D-AA4F-B483-7E1C60064F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178885"/>
            <a:ext cx="6096000" cy="3429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F2722B-0D7B-B04A-9D80-84C3A83E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6" y="1178885"/>
            <a:ext cx="2771554" cy="30316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``Public displays”</a:t>
            </a:r>
            <a:br>
              <a:rPr lang="en-US" sz="2400" dirty="0"/>
            </a:br>
            <a:r>
              <a:rPr lang="en-US" sz="2400" dirty="0"/>
              <a:t>can be corrupted</a:t>
            </a:r>
          </a:p>
          <a:p>
            <a:pPr marL="0" indent="0">
              <a:buNone/>
            </a:pPr>
            <a:r>
              <a:rPr lang="en-US" sz="2400" dirty="0"/>
              <a:t>A beacon can be used to run a fair lottery</a:t>
            </a:r>
          </a:p>
        </p:txBody>
      </p:sp>
    </p:spTree>
    <p:extLst>
      <p:ext uri="{BB962C8B-B14F-4D97-AF65-F5344CB8AC3E}">
        <p14:creationId xmlns:p14="http://schemas.microsoft.com/office/powerpoint/2010/main" val="319468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2935-4E79-C944-AB40-03194145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Beacon?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103756-CC7A-B64B-8320-84E489CFE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354" y="2019594"/>
            <a:ext cx="3172255" cy="252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D899FE0F-8B02-D740-B8D9-0F666F8CD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9" y="2019594"/>
            <a:ext cx="3735041" cy="279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3E0D3-85F5-E64B-A88E-4DC405C93BC9}"/>
              </a:ext>
            </a:extLst>
          </p:cNvPr>
          <p:cNvSpPr txBox="1"/>
          <p:nvPr/>
        </p:nvSpPr>
        <p:spPr>
          <a:xfrm>
            <a:off x="3052119" y="911008"/>
            <a:ext cx="303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NIST (NSA) Beacon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DA08F7C-3EAD-5145-9A70-14563110991B}"/>
              </a:ext>
            </a:extLst>
          </p:cNvPr>
          <p:cNvSpPr/>
          <p:nvPr/>
        </p:nvSpPr>
        <p:spPr>
          <a:xfrm>
            <a:off x="4188941" y="2750108"/>
            <a:ext cx="1285102" cy="9591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89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17C-8404-1344-B077-D92EDDCC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 randomness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4EB24-035F-B844-9A10-3084465F9512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ED18-5592-554A-8CE9-7BB2A87890A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C8316-9975-4644-B6B0-781D42873797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1D6A-9375-3F4E-A5A6-9CFAFD4EFED0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B414C-7758-974E-A213-7CDBE29B2EA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Blockchain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4736C-5A84-3B4E-A7F1-EC8C9DAF7FF2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29EA-B36D-BD4E-8CAA-66C99B1C665A}"/>
              </a:ext>
            </a:extLst>
          </p:cNvPr>
          <p:cNvGrpSpPr/>
          <p:nvPr/>
        </p:nvGrpSpPr>
        <p:grpSpPr>
          <a:xfrm>
            <a:off x="1020731" y="1541719"/>
            <a:ext cx="387927" cy="956930"/>
            <a:chOff x="1020731" y="1541719"/>
            <a:chExt cx="387927" cy="9569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3E4DE0-CD14-AD46-862A-CE506537D676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7A541-7B94-DE49-8BB3-AE21EB5981CF}"/>
                </a:ext>
              </a:extLst>
            </p:cNvPr>
            <p:cNvSpPr txBox="1"/>
            <p:nvPr/>
          </p:nvSpPr>
          <p:spPr>
            <a:xfrm>
              <a:off x="1020731" y="1754368"/>
              <a:ext cx="387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a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B7BC9F-9F2E-994D-AD40-8A225B75A1A5}"/>
              </a:ext>
            </a:extLst>
          </p:cNvPr>
          <p:cNvGrpSpPr/>
          <p:nvPr/>
        </p:nvGrpSpPr>
        <p:grpSpPr>
          <a:xfrm>
            <a:off x="2108199" y="1569879"/>
            <a:ext cx="404278" cy="956930"/>
            <a:chOff x="2108199" y="1569879"/>
            <a:chExt cx="404278" cy="9569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AB8809-FDC2-D841-8A19-641D80194A2A}"/>
                </a:ext>
              </a:extLst>
            </p:cNvPr>
            <p:cNvCxnSpPr/>
            <p:nvPr/>
          </p:nvCxnSpPr>
          <p:spPr>
            <a:xfrm flipH="1">
              <a:off x="2468525" y="156987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6546C5-7072-2740-A0F1-BDAA77FD1E3F}"/>
                </a:ext>
              </a:extLst>
            </p:cNvPr>
            <p:cNvSpPr txBox="1"/>
            <p:nvPr/>
          </p:nvSpPr>
          <p:spPr>
            <a:xfrm>
              <a:off x="2108199" y="175436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94305A-1658-7F4D-8353-C5929FC6043A}"/>
              </a:ext>
            </a:extLst>
          </p:cNvPr>
          <p:cNvGrpSpPr/>
          <p:nvPr/>
        </p:nvGrpSpPr>
        <p:grpSpPr>
          <a:xfrm>
            <a:off x="3253464" y="1555509"/>
            <a:ext cx="374141" cy="956930"/>
            <a:chOff x="3253464" y="1555509"/>
            <a:chExt cx="374141" cy="95693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1122B9-FEAF-9C48-AC95-35B133883452}"/>
                </a:ext>
              </a:extLst>
            </p:cNvPr>
            <p:cNvCxnSpPr/>
            <p:nvPr/>
          </p:nvCxnSpPr>
          <p:spPr>
            <a:xfrm flipH="1">
              <a:off x="3613297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C8C495-E43A-2644-9B79-7C2A2E123699}"/>
                </a:ext>
              </a:extLst>
            </p:cNvPr>
            <p:cNvSpPr txBox="1"/>
            <p:nvPr/>
          </p:nvSpPr>
          <p:spPr>
            <a:xfrm>
              <a:off x="3253464" y="1768739"/>
              <a:ext cx="374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c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D6D726-CA87-C44F-8A41-FB93EBFE2F08}"/>
              </a:ext>
            </a:extLst>
          </p:cNvPr>
          <p:cNvGrpSpPr/>
          <p:nvPr/>
        </p:nvGrpSpPr>
        <p:grpSpPr>
          <a:xfrm>
            <a:off x="6490879" y="1555509"/>
            <a:ext cx="379526" cy="956930"/>
            <a:chOff x="6490879" y="1555509"/>
            <a:chExt cx="379526" cy="95693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705433-3825-5244-A546-EF85665F32BE}"/>
                </a:ext>
              </a:extLst>
            </p:cNvPr>
            <p:cNvCxnSpPr/>
            <p:nvPr/>
          </p:nvCxnSpPr>
          <p:spPr>
            <a:xfrm flipH="1">
              <a:off x="6870404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FC4D26-99D2-0C49-908C-8F7F7F010D27}"/>
                </a:ext>
              </a:extLst>
            </p:cNvPr>
            <p:cNvSpPr txBox="1"/>
            <p:nvPr/>
          </p:nvSpPr>
          <p:spPr>
            <a:xfrm>
              <a:off x="6490879" y="176873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40C05-51E7-A342-ACB5-89E6E6B33C9F}"/>
              </a:ext>
            </a:extLst>
          </p:cNvPr>
          <p:cNvGrpSpPr/>
          <p:nvPr/>
        </p:nvGrpSpPr>
        <p:grpSpPr>
          <a:xfrm>
            <a:off x="1662218" y="3306724"/>
            <a:ext cx="7027693" cy="861963"/>
            <a:chOff x="1662218" y="3306724"/>
            <a:chExt cx="7027693" cy="86196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1552B1-B63E-B14E-B929-EF7416349D9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7EB7-7FB3-AE48-BCD6-BEDD2D1DA7A9}"/>
                </a:ext>
              </a:extLst>
            </p:cNvPr>
            <p:cNvSpPr txBox="1"/>
            <p:nvPr/>
          </p:nvSpPr>
          <p:spPr>
            <a:xfrm>
              <a:off x="1662218" y="3707022"/>
              <a:ext cx="7027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output   </a:t>
              </a:r>
              <a:r>
                <a:rPr lang="en-US" b="1" dirty="0">
                  <a:latin typeface="+mn-lt"/>
                </a:rPr>
                <a:t>beacon = Hash(r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r>
                <a:rPr lang="en-US" b="1" dirty="0">
                  <a:latin typeface="+mn-lt"/>
                </a:rPr>
                <a:t> || ⋯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r>
                <a:rPr lang="en-US" b="1" dirty="0">
                  <a:latin typeface="+mn-lt"/>
                </a:rPr>
                <a:t> ) 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8DBC84-60A2-9746-8F51-46A36ACD2E55}"/>
              </a:ext>
            </a:extLst>
          </p:cNvPr>
          <p:cNvSpPr txBox="1"/>
          <p:nvPr/>
        </p:nvSpPr>
        <p:spPr>
          <a:xfrm>
            <a:off x="1662218" y="4461279"/>
            <a:ext cx="553869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  Zoe </a:t>
            </a:r>
            <a:r>
              <a:rPr lang="en-US"/>
              <a:t>controls the </a:t>
            </a:r>
            <a:r>
              <a:rPr lang="en-US" dirty="0"/>
              <a:t>final seed 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B737F-D7B2-6A49-9199-D8F9773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1A885-8C2D-F249-9A86-CB99A78725FF}"/>
              </a:ext>
            </a:extLst>
          </p:cNvPr>
          <p:cNvSpPr txBox="1"/>
          <p:nvPr/>
        </p:nvSpPr>
        <p:spPr>
          <a:xfrm>
            <a:off x="7200914" y="1645628"/>
            <a:ext cx="1728787" cy="707886"/>
          </a:xfrm>
          <a:prstGeom prst="rect">
            <a:avLst/>
          </a:prstGeom>
          <a:noFill/>
          <a:ln>
            <a:solidFill>
              <a:srgbClr val="9606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Mildly synchronous</a:t>
            </a:r>
          </a:p>
        </p:txBody>
      </p:sp>
    </p:spTree>
    <p:extLst>
      <p:ext uri="{BB962C8B-B14F-4D97-AF65-F5344CB8AC3E}">
        <p14:creationId xmlns:p14="http://schemas.microsoft.com/office/powerpoint/2010/main" val="7960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17C-8404-1344-B077-D92EDDCC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 and Reveal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4EB24-035F-B844-9A10-3084465F9512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ED18-5592-554A-8CE9-7BB2A87890A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C8316-9975-4644-B6B0-781D42873797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1D6A-9375-3F4E-A5A6-9CFAFD4EFED0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B414C-7758-974E-A213-7CDBE29B2EA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Blockchain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4736C-5A84-3B4E-A7F1-EC8C9DAF7FF2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29EA-B36D-BD4E-8CAA-66C99B1C665A}"/>
              </a:ext>
            </a:extLst>
          </p:cNvPr>
          <p:cNvGrpSpPr/>
          <p:nvPr/>
        </p:nvGrpSpPr>
        <p:grpSpPr>
          <a:xfrm>
            <a:off x="667143" y="1541719"/>
            <a:ext cx="774251" cy="956930"/>
            <a:chOff x="667143" y="1541719"/>
            <a:chExt cx="774251" cy="9569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3E4DE0-CD14-AD46-862A-CE506537D676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7A541-7B94-DE49-8BB3-AE21EB5981CF}"/>
                </a:ext>
              </a:extLst>
            </p:cNvPr>
            <p:cNvSpPr txBox="1"/>
            <p:nvPr/>
          </p:nvSpPr>
          <p:spPr>
            <a:xfrm>
              <a:off x="667143" y="1586679"/>
              <a:ext cx="77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)</a:t>
              </a:r>
              <a:endParaRPr lang="en-US" b="1" baseline="-25000" dirty="0">
                <a:latin typeface="+mn-l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AB8809-FDC2-D841-8A19-641D80194A2A}"/>
              </a:ext>
            </a:extLst>
          </p:cNvPr>
          <p:cNvCxnSpPr/>
          <p:nvPr/>
        </p:nvCxnSpPr>
        <p:spPr>
          <a:xfrm flipH="1">
            <a:off x="2468525" y="1569879"/>
            <a:ext cx="1" cy="95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1122B9-FEAF-9C48-AC95-35B133883452}"/>
              </a:ext>
            </a:extLst>
          </p:cNvPr>
          <p:cNvCxnSpPr/>
          <p:nvPr/>
        </p:nvCxnSpPr>
        <p:spPr>
          <a:xfrm flipH="1">
            <a:off x="3613297" y="1555509"/>
            <a:ext cx="1" cy="95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40C05-51E7-A342-ACB5-89E6E6B33C9F}"/>
              </a:ext>
            </a:extLst>
          </p:cNvPr>
          <p:cNvGrpSpPr/>
          <p:nvPr/>
        </p:nvGrpSpPr>
        <p:grpSpPr>
          <a:xfrm>
            <a:off x="1662218" y="3306724"/>
            <a:ext cx="7027693" cy="861963"/>
            <a:chOff x="1662218" y="3306724"/>
            <a:chExt cx="7027693" cy="86196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1552B1-B63E-B14E-B929-EF7416349D9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7EB7-7FB3-AE48-BCD6-BEDD2D1DA7A9}"/>
                </a:ext>
              </a:extLst>
            </p:cNvPr>
            <p:cNvSpPr txBox="1"/>
            <p:nvPr/>
          </p:nvSpPr>
          <p:spPr>
            <a:xfrm>
              <a:off x="1662218" y="3707022"/>
              <a:ext cx="7027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output   </a:t>
              </a:r>
              <a:r>
                <a:rPr lang="en-US" b="1" dirty="0">
                  <a:latin typeface="+mn-lt"/>
                </a:rPr>
                <a:t>beacon = Hash(r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r>
                <a:rPr lang="en-US" b="1" dirty="0">
                  <a:latin typeface="+mn-lt"/>
                </a:rPr>
                <a:t> || ⋯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r>
                <a:rPr lang="en-US" b="1" dirty="0">
                  <a:latin typeface="+mn-lt"/>
                </a:rPr>
                <a:t> ) 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8DBC84-60A2-9746-8F51-46A36ACD2E55}"/>
              </a:ext>
            </a:extLst>
          </p:cNvPr>
          <p:cNvSpPr txBox="1"/>
          <p:nvPr/>
        </p:nvSpPr>
        <p:spPr>
          <a:xfrm>
            <a:off x="1350200" y="4273705"/>
            <a:ext cx="699742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  Beacon can be biased by not opening!!</a:t>
            </a:r>
          </a:p>
          <a:p>
            <a:r>
              <a:rPr lang="en-US" dirty="0"/>
              <a:t>K parties, k bits of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B737F-D7B2-6A49-9199-D8F9773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1A885-8C2D-F249-9A86-CB99A78725FF}"/>
              </a:ext>
            </a:extLst>
          </p:cNvPr>
          <p:cNvSpPr txBox="1"/>
          <p:nvPr/>
        </p:nvSpPr>
        <p:spPr>
          <a:xfrm>
            <a:off x="7200914" y="1645628"/>
            <a:ext cx="1728787" cy="707886"/>
          </a:xfrm>
          <a:prstGeom prst="rect">
            <a:avLst/>
          </a:prstGeom>
          <a:noFill/>
          <a:ln>
            <a:solidFill>
              <a:srgbClr val="9606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Mildly synchronous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55867-37E3-6248-9F62-44C5BDDDDD96}"/>
              </a:ext>
            </a:extLst>
          </p:cNvPr>
          <p:cNvSpPr txBox="1"/>
          <p:nvPr/>
        </p:nvSpPr>
        <p:spPr>
          <a:xfrm>
            <a:off x="1782018" y="1558519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H(</a:t>
            </a:r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b</a:t>
            </a:r>
            <a:r>
              <a:rPr lang="en-US" b="1" dirty="0">
                <a:latin typeface="+mn-lt"/>
              </a:rPr>
              <a:t>)</a:t>
            </a:r>
            <a:endParaRPr lang="en-US" b="1" baseline="-25000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93F917-DF3A-FF4A-B463-50B1687EB984}"/>
              </a:ext>
            </a:extLst>
          </p:cNvPr>
          <p:cNvSpPr txBox="1"/>
          <p:nvPr/>
        </p:nvSpPr>
        <p:spPr>
          <a:xfrm>
            <a:off x="2899813" y="1558518"/>
            <a:ext cx="762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H(</a:t>
            </a:r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c</a:t>
            </a:r>
            <a:r>
              <a:rPr lang="en-US" b="1" dirty="0">
                <a:latin typeface="+mn-lt"/>
              </a:rPr>
              <a:t>)</a:t>
            </a:r>
            <a:endParaRPr lang="en-US" b="1" baseline="-25000" dirty="0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27224-83C8-C640-9B67-D5A317491704}"/>
              </a:ext>
            </a:extLst>
          </p:cNvPr>
          <p:cNvSpPr txBox="1"/>
          <p:nvPr/>
        </p:nvSpPr>
        <p:spPr>
          <a:xfrm>
            <a:off x="6172326" y="1517497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H(</a:t>
            </a:r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z</a:t>
            </a:r>
            <a:r>
              <a:rPr lang="en-US" b="1" dirty="0">
                <a:latin typeface="+mn-lt"/>
              </a:rPr>
              <a:t>)</a:t>
            </a:r>
            <a:endParaRPr lang="en-US" b="1" baseline="-250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F77CD2-B349-1040-8B95-0B350FC42D39}"/>
              </a:ext>
            </a:extLst>
          </p:cNvPr>
          <p:cNvCxnSpPr/>
          <p:nvPr/>
        </p:nvCxnSpPr>
        <p:spPr>
          <a:xfrm flipH="1">
            <a:off x="6873719" y="1545890"/>
            <a:ext cx="1" cy="95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350A4-D13F-A74B-93BF-DA66308A6453}"/>
              </a:ext>
            </a:extLst>
          </p:cNvPr>
          <p:cNvSpPr txBox="1"/>
          <p:nvPr/>
        </p:nvSpPr>
        <p:spPr>
          <a:xfrm>
            <a:off x="71380" y="1582402"/>
            <a:ext cx="77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R1: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48C4F1-9075-D747-BDC7-38DE4C21E789}"/>
              </a:ext>
            </a:extLst>
          </p:cNvPr>
          <p:cNvSpPr txBox="1"/>
          <p:nvPr/>
        </p:nvSpPr>
        <p:spPr>
          <a:xfrm>
            <a:off x="71380" y="1999571"/>
            <a:ext cx="77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R2: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D4D7D0-59E6-EF44-8531-E9C4BC5B67E3}"/>
              </a:ext>
            </a:extLst>
          </p:cNvPr>
          <p:cNvSpPr txBox="1"/>
          <p:nvPr/>
        </p:nvSpPr>
        <p:spPr>
          <a:xfrm>
            <a:off x="892124" y="1975190"/>
            <a:ext cx="38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r</a:t>
            </a:r>
            <a:r>
              <a:rPr lang="en-US" b="1" baseline="-25000" dirty="0">
                <a:latin typeface="+mn-lt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B2FCC4-F5DD-C348-BCA8-0857BEACCB2F}"/>
              </a:ext>
            </a:extLst>
          </p:cNvPr>
          <p:cNvSpPr txBox="1"/>
          <p:nvPr/>
        </p:nvSpPr>
        <p:spPr>
          <a:xfrm>
            <a:off x="1997161" y="19802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b</a:t>
            </a:r>
            <a:endParaRPr lang="en-US" b="1" baseline="-25000" dirty="0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561620-9FE5-C04A-9554-9F2F86095CB2}"/>
              </a:ext>
            </a:extLst>
          </p:cNvPr>
          <p:cNvSpPr txBox="1"/>
          <p:nvPr/>
        </p:nvSpPr>
        <p:spPr>
          <a:xfrm>
            <a:off x="3209221" y="2068229"/>
            <a:ext cx="37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c</a:t>
            </a:r>
            <a:endParaRPr lang="en-US" b="1" baseline="-25000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25D94-CAEB-AA42-8BB3-F751C4B4CDDF}"/>
              </a:ext>
            </a:extLst>
          </p:cNvPr>
          <p:cNvSpPr txBox="1"/>
          <p:nvPr/>
        </p:nvSpPr>
        <p:spPr>
          <a:xfrm>
            <a:off x="6431998" y="199957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z</a:t>
            </a:r>
            <a:endParaRPr lang="en-US" b="1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05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  <p:bldP spid="46" grpId="0"/>
      <p:bldP spid="47" grpId="0"/>
      <p:bldP spid="48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A478-DEB3-B046-83B4-C726C28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Verifiable Delay Function (VDF)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9734E-5AED-4E43-B0FA-CB901259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D5D00C-1566-AC42-A884-A12FE012E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5414879" cy="3567112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 F</a:t>
                </a:r>
                <a:r>
                  <a:rPr lang="en-US" sz="2400" b="1" dirty="0"/>
                  <a:t>unction </a:t>
                </a:r>
                <a:r>
                  <a:rPr lang="en-US" sz="2400" dirty="0"/>
                  <a:t>– unique output for every input</a:t>
                </a: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D</a:t>
                </a:r>
                <a:r>
                  <a:rPr lang="en-US" sz="2400" b="1" dirty="0"/>
                  <a:t>elay – </a:t>
                </a:r>
                <a:r>
                  <a:rPr lang="en-US" sz="2400" dirty="0"/>
                  <a:t>can be evaluated in time T</a:t>
                </a:r>
              </a:p>
              <a:p>
                <a:pPr marL="0" indent="0">
                  <a:buNone/>
                </a:pPr>
                <a:r>
                  <a:rPr lang="en-US" sz="2400" dirty="0"/>
                  <a:t>		cannot be evaluated in time (1-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)T 		on </a:t>
                </a:r>
                <a:r>
                  <a:rPr lang="en-US" sz="2400"/>
                  <a:t>parallel machine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V</a:t>
                </a:r>
                <a:r>
                  <a:rPr lang="en-US" sz="2400" b="1" dirty="0"/>
                  <a:t>erifiable</a:t>
                </a:r>
                <a:r>
                  <a:rPr lang="en-US" sz="2400" dirty="0"/>
                  <a:t> – correctness of output can be verified efficiently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D5D00C-1566-AC42-A884-A12FE012E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5414879" cy="3567112"/>
              </a:xfrm>
              <a:blipFill>
                <a:blip r:embed="rId2"/>
                <a:stretch>
                  <a:fillRect l="-1643" t="-1423" r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FE029A9-E613-6142-9C46-5F2BC99660E7}"/>
              </a:ext>
            </a:extLst>
          </p:cNvPr>
          <p:cNvGrpSpPr/>
          <p:nvPr/>
        </p:nvGrpSpPr>
        <p:grpSpPr>
          <a:xfrm>
            <a:off x="5872079" y="1006807"/>
            <a:ext cx="2814721" cy="1039237"/>
            <a:chOff x="5872079" y="1006807"/>
            <a:chExt cx="2814721" cy="10392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A460D2-7F4D-514A-A932-310613BAAB7F}"/>
                </a:ext>
              </a:extLst>
            </p:cNvPr>
            <p:cNvSpPr/>
            <p:nvPr/>
          </p:nvSpPr>
          <p:spPr>
            <a:xfrm>
              <a:off x="5872079" y="1149147"/>
              <a:ext cx="830317" cy="85133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accent1">
                          <a:shade val="70000"/>
                          <a:satMod val="150000"/>
                        </a:schemeClr>
                      </a:gs>
                      <a:gs pos="34000">
                        <a:schemeClr val="accent1">
                          <a:shade val="70000"/>
                          <a:satMod val="140000"/>
                        </a:schemeClr>
                      </a:gs>
                      <a:gs pos="70000">
                        <a:schemeClr val="accent1">
                          <a:tint val="100000"/>
                          <a:shade val="90000"/>
                          <a:satMod val="140000"/>
                        </a:schemeClr>
                      </a:gs>
                      <a:gs pos="100000">
                        <a:schemeClr val="accent1">
                          <a:tint val="100000"/>
                          <a:shade val="100000"/>
                          <a:satMod val="100000"/>
                        </a:schemeClr>
                      </a:gs>
                    </a:gsLst>
                    <a:path path="circle">
                      <a:fillToRect l="100000" t="100000" r="100000" b="100000"/>
                    </a:path>
                  </a:gradFill>
                </a:rPr>
                <a:t>X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526D3F0-E4CD-2441-9072-6BABD90CEFA8}"/>
                </a:ext>
              </a:extLst>
            </p:cNvPr>
            <p:cNvSpPr/>
            <p:nvPr/>
          </p:nvSpPr>
          <p:spPr>
            <a:xfrm>
              <a:off x="7738860" y="1114399"/>
              <a:ext cx="947940" cy="93164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accent1">
                          <a:shade val="70000"/>
                          <a:satMod val="150000"/>
                        </a:schemeClr>
                      </a:gs>
                      <a:gs pos="34000">
                        <a:schemeClr val="accent1">
                          <a:shade val="70000"/>
                          <a:satMod val="140000"/>
                        </a:schemeClr>
                      </a:gs>
                      <a:gs pos="70000">
                        <a:schemeClr val="accent1">
                          <a:tint val="100000"/>
                          <a:shade val="90000"/>
                          <a:satMod val="140000"/>
                        </a:schemeClr>
                      </a:gs>
                      <a:gs pos="100000">
                        <a:schemeClr val="accent1">
                          <a:tint val="100000"/>
                          <a:shade val="100000"/>
                          <a:satMod val="100000"/>
                        </a:schemeClr>
                      </a:gs>
                    </a:gsLst>
                    <a:path path="circle">
                      <a:fillToRect l="100000" t="100000" r="100000" b="100000"/>
                    </a:path>
                  </a:gradFill>
                </a:rPr>
                <a:t>Y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46B90D82-E71B-FD4A-8F96-C20C16BEB8DE}"/>
                </a:ext>
              </a:extLst>
            </p:cNvPr>
            <p:cNvCxnSpPr>
              <a:cxnSpLocks/>
            </p:cNvCxnSpPr>
            <p:nvPr/>
          </p:nvCxnSpPr>
          <p:spPr>
            <a:xfrm>
              <a:off x="6474372" y="1574816"/>
              <a:ext cx="1471449" cy="201432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B7E2D3-9EEA-C04A-94D6-0559940A8619}"/>
                    </a:ext>
                  </a:extLst>
                </p:cNvPr>
                <p:cNvSpPr txBox="1"/>
                <p:nvPr/>
              </p:nvSpPr>
              <p:spPr>
                <a:xfrm>
                  <a:off x="6997881" y="1006807"/>
                  <a:ext cx="46412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B7E2D3-9EEA-C04A-94D6-0559940A8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881" y="1006807"/>
                  <a:ext cx="464128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958809A-3E54-5642-824B-730E8E97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396" y="2159877"/>
            <a:ext cx="910732" cy="97144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33F7D4F-8015-8B44-8580-B0455C32BB67}"/>
              </a:ext>
            </a:extLst>
          </p:cNvPr>
          <p:cNvGrpSpPr/>
          <p:nvPr/>
        </p:nvGrpSpPr>
        <p:grpSpPr>
          <a:xfrm>
            <a:off x="5398431" y="3361140"/>
            <a:ext cx="2905555" cy="1285580"/>
            <a:chOff x="1658366" y="3256391"/>
            <a:chExt cx="4880008" cy="20148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59F81C-B32F-2742-B1D7-A3DD9E71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8804" y="3256391"/>
              <a:ext cx="625764" cy="8343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8EB945-9C07-BB4F-A990-F1BDDF19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8639" y="3354141"/>
              <a:ext cx="1374892" cy="13828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22285A-2963-2F4A-BF51-167015AC0E8A}"/>
                </a:ext>
              </a:extLst>
            </p:cNvPr>
            <p:cNvSpPr txBox="1"/>
            <p:nvPr/>
          </p:nvSpPr>
          <p:spPr>
            <a:xfrm>
              <a:off x="3715510" y="4692414"/>
              <a:ext cx="1713938" cy="578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Verifier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710301-F3F3-6C40-8E1A-6F5800328A14}"/>
                    </a:ext>
                  </a:extLst>
                </p:cNvPr>
                <p:cNvSpPr txBox="1"/>
                <p:nvPr/>
              </p:nvSpPr>
              <p:spPr>
                <a:xfrm>
                  <a:off x="1658366" y="3721410"/>
                  <a:ext cx="1482438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𝜋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710301-F3F3-6C40-8E1A-6F5800328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366" y="3721410"/>
                  <a:ext cx="1482438" cy="369333"/>
                </a:xfrm>
                <a:prstGeom prst="rect">
                  <a:avLst/>
                </a:prstGeom>
                <a:blipFill>
                  <a:blip r:embed="rId7"/>
                  <a:stretch>
                    <a:fillRect b="-6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BF0944-0BAE-6E41-9610-311629B785F5}"/>
                </a:ext>
              </a:extLst>
            </p:cNvPr>
            <p:cNvCxnSpPr/>
            <p:nvPr/>
          </p:nvCxnSpPr>
          <p:spPr>
            <a:xfrm>
              <a:off x="2934250" y="4059416"/>
              <a:ext cx="4419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D81E48-BEAE-304A-9FDE-A3AA4446237F}"/>
                    </a:ext>
                  </a:extLst>
                </p:cNvPr>
                <p:cNvSpPr txBox="1"/>
                <p:nvPr/>
              </p:nvSpPr>
              <p:spPr>
                <a:xfrm>
                  <a:off x="5055936" y="3459513"/>
                  <a:ext cx="1482438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D81E48-BEAE-304A-9FDE-A3AA44462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936" y="3459513"/>
                  <a:ext cx="1482438" cy="369333"/>
                </a:xfrm>
                <a:prstGeom prst="rect">
                  <a:avLst/>
                </a:prstGeom>
                <a:blipFill>
                  <a:blip r:embed="rId8"/>
                  <a:stretch>
                    <a:fillRect b="-18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1AE477-5D73-604E-A66B-E11B12D4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02365" y="4039635"/>
              <a:ext cx="997735" cy="748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18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ED09-F440-3F4E-A4DF-AC4CC6E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You Will Learn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DB0BC-4025-3645-A70A-64F78371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Mechanics of Large Scale Consensus</a:t>
            </a:r>
          </a:p>
          <a:p>
            <a:r>
              <a:rPr lang="en-US" dirty="0"/>
              <a:t>Nakamoto vs BFT Consensus </a:t>
            </a:r>
          </a:p>
          <a:p>
            <a:r>
              <a:rPr lang="en-US" dirty="0"/>
              <a:t>Ebb and Flow Protocol</a:t>
            </a:r>
          </a:p>
          <a:p>
            <a:r>
              <a:rPr lang="en-US" dirty="0"/>
              <a:t>Proof of Stake</a:t>
            </a:r>
          </a:p>
          <a:p>
            <a:r>
              <a:rPr lang="en-US" dirty="0"/>
              <a:t>Verifiable Delay Function </a:t>
            </a:r>
          </a:p>
          <a:p>
            <a:r>
              <a:rPr lang="en-US" dirty="0"/>
              <a:t>Casper Protocol (Paper Reading)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636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B4DB-559F-C54B-9E3B-92A2186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Properties (Informal)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158A8-9E02-E747-B225-D62946009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897" y="2977112"/>
                <a:ext cx="8516679" cy="21663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2286000" algn="l"/>
                  </a:tabLst>
                </a:pPr>
                <a:r>
                  <a:rPr lang="en-US" sz="2400" dirty="0"/>
                  <a:t>“</a:t>
                </a:r>
                <a:r>
                  <a:rPr lang="en-US" sz="2400" b="1" u="sng" dirty="0"/>
                  <a:t>Soundness</a:t>
                </a:r>
                <a:r>
                  <a:rPr lang="en-US" sz="2400" dirty="0"/>
                  <a:t>”:	if   Verify(</a:t>
                </a:r>
                <a:r>
                  <a:rPr lang="en-US" sz="2400" i="1" dirty="0"/>
                  <a:t>pp</a:t>
                </a:r>
                <a:r>
                  <a:rPr lang="en-US" sz="2400" dirty="0"/>
                  <a:t>,</a:t>
                </a:r>
                <a:r>
                  <a:rPr lang="en-US" sz="2400" i="1" dirty="0"/>
                  <a:t> x</a:t>
                </a:r>
                <a:r>
                  <a:rPr lang="en-US" sz="2400" dirty="0"/>
                  <a:t>,</a:t>
                </a:r>
                <a:r>
                  <a:rPr lang="en-US" sz="2400" i="1" dirty="0"/>
                  <a:t> </a:t>
                </a:r>
                <a:r>
                  <a:rPr lang="en-US" b="1" i="1" dirty="0"/>
                  <a:t>y</a:t>
                </a:r>
                <a:r>
                  <a:rPr lang="en-US" b="1" dirty="0"/>
                  <a:t>,</a:t>
                </a:r>
                <a:r>
                  <a:rPr lang="en-US" b="1" i="1" dirty="0"/>
                  <a:t> π</a:t>
                </a:r>
                <a:r>
                  <a:rPr lang="en-US" sz="2400" dirty="0"/>
                  <a:t>)  = Verify(</a:t>
                </a:r>
                <a:r>
                  <a:rPr lang="en-US" sz="2400" i="1" dirty="0"/>
                  <a:t>pp</a:t>
                </a:r>
                <a:r>
                  <a:rPr lang="en-US" sz="2400" dirty="0"/>
                  <a:t>,</a:t>
                </a:r>
                <a:r>
                  <a:rPr lang="en-US" sz="2400" i="1" dirty="0"/>
                  <a:t> x</a:t>
                </a:r>
                <a:r>
                  <a:rPr lang="en-US" sz="2400" dirty="0"/>
                  <a:t>,</a:t>
                </a:r>
                <a:r>
                  <a:rPr lang="en-US" sz="2400" i="1" dirty="0"/>
                  <a:t> </a:t>
                </a:r>
                <a:r>
                  <a:rPr lang="en-US" b="1" i="1" dirty="0"/>
                  <a:t>y’</a:t>
                </a:r>
                <a:r>
                  <a:rPr lang="en-US" b="1" dirty="0"/>
                  <a:t>,</a:t>
                </a:r>
                <a:r>
                  <a:rPr lang="en-US" b="1" i="1" dirty="0"/>
                  <a:t> π’</a:t>
                </a:r>
                <a:r>
                  <a:rPr lang="en-US" sz="2400" dirty="0"/>
                  <a:t>) = yes  </a:t>
                </a:r>
              </a:p>
              <a:p>
                <a:pPr marL="0" indent="0">
                  <a:buNone/>
                  <a:tabLst>
                    <a:tab pos="2286000" algn="l"/>
                  </a:tabLst>
                </a:pPr>
                <a:r>
                  <a:rPr lang="en-US" sz="2400"/>
                  <a:t>	then   </a:t>
                </a:r>
                <a:r>
                  <a:rPr lang="en-US" sz="2400" b="1" i="1" dirty="0"/>
                  <a:t>y = y’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2286000" algn="l"/>
                  </a:tabLst>
                </a:pPr>
                <a:r>
                  <a:rPr lang="en-US" sz="2400" dirty="0"/>
                  <a:t>“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b="1" u="sng" dirty="0" err="1"/>
                  <a:t>Sequentiality</a:t>
                </a:r>
                <a:r>
                  <a:rPr lang="en-US" sz="2400" dirty="0"/>
                  <a:t>”:	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/>
                  <a:t>PRAM algorithm</a:t>
                </a:r>
                <a:r>
                  <a:rPr lang="en-US" sz="2400" dirty="0"/>
                  <a:t>,   time(</a:t>
                </a:r>
                <a:r>
                  <a:rPr lang="en-US" sz="2400" i="1" dirty="0"/>
                  <a:t>A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  <a:tabLst>
                    <a:tab pos="2286000" algn="l"/>
                  </a:tabLst>
                </a:pPr>
                <a:r>
                  <a:rPr lang="en-US" sz="1800" dirty="0"/>
                  <a:t>e.g.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/>
                  <a:t>	then 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[ </a:t>
                </a:r>
                <a:r>
                  <a:rPr lang="en-US" sz="2400" b="1" i="1" dirty="0"/>
                  <a:t>A</a:t>
                </a:r>
                <a:r>
                  <a:rPr lang="en-US" sz="2400" b="1" dirty="0"/>
                  <a:t>(</a:t>
                </a:r>
                <a:r>
                  <a:rPr lang="en-US" sz="2400" b="1" i="1" dirty="0"/>
                  <a:t>pp</a:t>
                </a:r>
                <a:r>
                  <a:rPr lang="en-US" sz="2400" b="1" dirty="0"/>
                  <a:t>,</a:t>
                </a:r>
                <a:r>
                  <a:rPr lang="en-US" sz="2400" b="1" i="1" dirty="0"/>
                  <a:t> </a:t>
                </a:r>
                <a:r>
                  <a:rPr lang="en-US" b="1" i="1" dirty="0"/>
                  <a:t>x</a:t>
                </a:r>
                <a:r>
                  <a:rPr lang="en-US" sz="2400" b="1" dirty="0"/>
                  <a:t>) = </a:t>
                </a:r>
                <a:r>
                  <a:rPr lang="en-US" b="1" i="1" dirty="0"/>
                  <a:t>y</a:t>
                </a:r>
                <a:r>
                  <a:rPr lang="en-US" sz="2400" b="1" i="1" dirty="0"/>
                  <a:t> </a:t>
                </a:r>
                <a:r>
                  <a:rPr lang="en-US" sz="2400" dirty="0"/>
                  <a:t>]  &lt; negligible(</a:t>
                </a:r>
                <a:r>
                  <a:rPr lang="en-US" sz="2400" dirty="0" err="1"/>
                  <a:t>λ</a:t>
                </a:r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158A8-9E02-E747-B225-D62946009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897" y="2977112"/>
                <a:ext cx="8516679" cy="2166387"/>
              </a:xfrm>
              <a:blipFill>
                <a:blip r:embed="rId3"/>
                <a:stretch>
                  <a:fillRect l="-1042" t="-2326" r="-178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865D93-E218-FD4F-8616-5CD9C0509C1E}"/>
              </a:ext>
            </a:extLst>
          </p:cNvPr>
          <p:cNvSpPr txBox="1">
            <a:spLocks/>
          </p:cNvSpPr>
          <p:nvPr/>
        </p:nvSpPr>
        <p:spPr bwMode="auto">
          <a:xfrm>
            <a:off x="914399" y="989653"/>
            <a:ext cx="7602278" cy="1788350"/>
          </a:xfrm>
          <a:prstGeom prst="rect">
            <a:avLst/>
          </a:prstGeom>
          <a:noFill/>
          <a:ln w="9525">
            <a:solidFill>
              <a:srgbClr val="3025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76"/>
              </a:spcBef>
            </a:pPr>
            <a:r>
              <a:rPr lang="en-US" sz="2400" dirty="0"/>
              <a:t>Setup(</a:t>
            </a:r>
            <a:r>
              <a:rPr lang="en-US" sz="2400" i="1" dirty="0" err="1"/>
              <a:t>λ</a:t>
            </a:r>
            <a:r>
              <a:rPr lang="en-US" sz="2400" dirty="0"/>
              <a:t>, </a:t>
            </a:r>
            <a:r>
              <a:rPr lang="en-US" sz="2400" i="1" dirty="0"/>
              <a:t>T</a:t>
            </a:r>
            <a:r>
              <a:rPr lang="en-US" sz="2400" dirty="0"/>
              <a:t>)  ⟶ public parameters  </a:t>
            </a:r>
            <a:r>
              <a:rPr lang="en-US" sz="2400" i="1" dirty="0"/>
              <a:t>pp</a:t>
            </a:r>
          </a:p>
          <a:p>
            <a:pPr>
              <a:spcBef>
                <a:spcPts val="1776"/>
              </a:spcBef>
            </a:pPr>
            <a:r>
              <a:rPr lang="en-US" sz="2400" dirty="0" err="1"/>
              <a:t>Eval</a:t>
            </a:r>
            <a:r>
              <a:rPr lang="en-US" sz="2400" dirty="0"/>
              <a:t>(</a:t>
            </a:r>
            <a:r>
              <a:rPr lang="en-US" sz="2400" i="1" dirty="0"/>
              <a:t>pp</a:t>
            </a:r>
            <a:r>
              <a:rPr lang="en-US" sz="2400" dirty="0"/>
              <a:t>, </a:t>
            </a:r>
            <a:r>
              <a:rPr lang="en-US" b="1" i="1" dirty="0">
                <a:solidFill>
                  <a:srgbClr val="7030A0"/>
                </a:solidFill>
              </a:rPr>
              <a:t>x</a:t>
            </a:r>
            <a:r>
              <a:rPr lang="en-US" sz="2400" dirty="0"/>
              <a:t>)  ⟶  output </a:t>
            </a:r>
            <a:r>
              <a:rPr lang="en-US" b="1" i="1" dirty="0">
                <a:solidFill>
                  <a:srgbClr val="7030A0"/>
                </a:solidFill>
              </a:rPr>
              <a:t>y</a:t>
            </a:r>
            <a:r>
              <a:rPr lang="en-US" sz="2400" dirty="0"/>
              <a:t>,     proof </a:t>
            </a:r>
            <a:r>
              <a:rPr lang="en-US" b="1" i="1" dirty="0">
                <a:solidFill>
                  <a:srgbClr val="7030A0"/>
                </a:solidFill>
              </a:rPr>
              <a:t>π</a:t>
            </a:r>
            <a:r>
              <a:rPr lang="en-US" sz="2400" dirty="0"/>
              <a:t>	(requires </a:t>
            </a:r>
            <a:r>
              <a:rPr lang="en-US" sz="2400" i="1" dirty="0"/>
              <a:t>T</a:t>
            </a:r>
            <a:r>
              <a:rPr lang="en-US" sz="2400" dirty="0"/>
              <a:t> steps)</a:t>
            </a:r>
          </a:p>
          <a:p>
            <a:pPr>
              <a:spcBef>
                <a:spcPts val="1776"/>
              </a:spcBef>
            </a:pPr>
            <a:r>
              <a:rPr lang="en-US" sz="2400" dirty="0"/>
              <a:t>Verify(</a:t>
            </a:r>
            <a:r>
              <a:rPr lang="en-US" sz="2400" i="1" dirty="0"/>
              <a:t>pp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b="1" i="1" dirty="0">
                <a:solidFill>
                  <a:srgbClr val="7030A0"/>
                </a:solidFill>
              </a:rPr>
              <a:t>x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b="1" i="1" dirty="0">
                <a:solidFill>
                  <a:srgbClr val="7030A0"/>
                </a:solidFill>
              </a:rPr>
              <a:t>y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b="1" i="1" dirty="0">
                <a:solidFill>
                  <a:srgbClr val="7030A0"/>
                </a:solidFill>
              </a:rPr>
              <a:t>π</a:t>
            </a:r>
            <a:r>
              <a:rPr lang="en-US" sz="2400" dirty="0"/>
              <a:t>)  ⟶   </a:t>
            </a:r>
            <a:r>
              <a:rPr lang="en-US" sz="2400" i="1" dirty="0"/>
              <a:t> </a:t>
            </a:r>
            <a:r>
              <a:rPr lang="en-US" sz="2400" dirty="0"/>
              <a:t>{ </a:t>
            </a:r>
            <a:r>
              <a:rPr lang="en-US" sz="2400" i="1" dirty="0"/>
              <a:t>yes, no </a:t>
            </a:r>
            <a:r>
              <a:rPr lang="en-US" sz="24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F8C4-5455-7543-ADF2-C1B2A610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08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17C-8404-1344-B077-D92EDDCC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 randomness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4EB24-035F-B844-9A10-3084465F9512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ED18-5592-554A-8CE9-7BB2A87890A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C8316-9975-4644-B6B0-781D42873797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1D6A-9375-3F4E-A5A6-9CFAFD4EFED0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B414C-7758-974E-A213-7CDBE29B2EA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Blockchain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4736C-5A84-3B4E-A7F1-EC8C9DAF7FF2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29EA-B36D-BD4E-8CAA-66C99B1C665A}"/>
              </a:ext>
            </a:extLst>
          </p:cNvPr>
          <p:cNvGrpSpPr/>
          <p:nvPr/>
        </p:nvGrpSpPr>
        <p:grpSpPr>
          <a:xfrm>
            <a:off x="1020731" y="1541719"/>
            <a:ext cx="387927" cy="956930"/>
            <a:chOff x="1020731" y="1541719"/>
            <a:chExt cx="387927" cy="9569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3E4DE0-CD14-AD46-862A-CE506537D676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7A541-7B94-DE49-8BB3-AE21EB5981CF}"/>
                </a:ext>
              </a:extLst>
            </p:cNvPr>
            <p:cNvSpPr txBox="1"/>
            <p:nvPr/>
          </p:nvSpPr>
          <p:spPr>
            <a:xfrm>
              <a:off x="1020731" y="1754368"/>
              <a:ext cx="387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a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B7BC9F-9F2E-994D-AD40-8A225B75A1A5}"/>
              </a:ext>
            </a:extLst>
          </p:cNvPr>
          <p:cNvGrpSpPr/>
          <p:nvPr/>
        </p:nvGrpSpPr>
        <p:grpSpPr>
          <a:xfrm>
            <a:off x="2108199" y="1569879"/>
            <a:ext cx="404278" cy="956930"/>
            <a:chOff x="2108199" y="1569879"/>
            <a:chExt cx="404278" cy="9569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AB8809-FDC2-D841-8A19-641D80194A2A}"/>
                </a:ext>
              </a:extLst>
            </p:cNvPr>
            <p:cNvCxnSpPr/>
            <p:nvPr/>
          </p:nvCxnSpPr>
          <p:spPr>
            <a:xfrm flipH="1">
              <a:off x="2468525" y="156987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6546C5-7072-2740-A0F1-BDAA77FD1E3F}"/>
                </a:ext>
              </a:extLst>
            </p:cNvPr>
            <p:cNvSpPr txBox="1"/>
            <p:nvPr/>
          </p:nvSpPr>
          <p:spPr>
            <a:xfrm>
              <a:off x="2108199" y="175436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94305A-1658-7F4D-8353-C5929FC6043A}"/>
              </a:ext>
            </a:extLst>
          </p:cNvPr>
          <p:cNvGrpSpPr/>
          <p:nvPr/>
        </p:nvGrpSpPr>
        <p:grpSpPr>
          <a:xfrm>
            <a:off x="3253464" y="1555509"/>
            <a:ext cx="374141" cy="956930"/>
            <a:chOff x="3253464" y="1555509"/>
            <a:chExt cx="374141" cy="95693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1122B9-FEAF-9C48-AC95-35B133883452}"/>
                </a:ext>
              </a:extLst>
            </p:cNvPr>
            <p:cNvCxnSpPr/>
            <p:nvPr/>
          </p:nvCxnSpPr>
          <p:spPr>
            <a:xfrm flipH="1">
              <a:off x="3613297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C8C495-E43A-2644-9B79-7C2A2E123699}"/>
                </a:ext>
              </a:extLst>
            </p:cNvPr>
            <p:cNvSpPr txBox="1"/>
            <p:nvPr/>
          </p:nvSpPr>
          <p:spPr>
            <a:xfrm>
              <a:off x="3253464" y="1768739"/>
              <a:ext cx="374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c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D6D726-CA87-C44F-8A41-FB93EBFE2F08}"/>
              </a:ext>
            </a:extLst>
          </p:cNvPr>
          <p:cNvGrpSpPr/>
          <p:nvPr/>
        </p:nvGrpSpPr>
        <p:grpSpPr>
          <a:xfrm>
            <a:off x="6490879" y="1555509"/>
            <a:ext cx="379526" cy="956930"/>
            <a:chOff x="6490879" y="1555509"/>
            <a:chExt cx="379526" cy="95693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705433-3825-5244-A546-EF85665F32BE}"/>
                </a:ext>
              </a:extLst>
            </p:cNvPr>
            <p:cNvCxnSpPr/>
            <p:nvPr/>
          </p:nvCxnSpPr>
          <p:spPr>
            <a:xfrm flipH="1">
              <a:off x="6870404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FC4D26-99D2-0C49-908C-8F7F7F010D27}"/>
                </a:ext>
              </a:extLst>
            </p:cNvPr>
            <p:cNvSpPr txBox="1"/>
            <p:nvPr/>
          </p:nvSpPr>
          <p:spPr>
            <a:xfrm>
              <a:off x="6490879" y="176873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40C05-51E7-A342-ACB5-89E6E6B33C9F}"/>
              </a:ext>
            </a:extLst>
          </p:cNvPr>
          <p:cNvGrpSpPr/>
          <p:nvPr/>
        </p:nvGrpSpPr>
        <p:grpSpPr>
          <a:xfrm>
            <a:off x="1662218" y="3306724"/>
            <a:ext cx="7027693" cy="861963"/>
            <a:chOff x="1662218" y="3306724"/>
            <a:chExt cx="7027693" cy="86196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1552B1-B63E-B14E-B929-EF7416349D9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7EB7-7FB3-AE48-BCD6-BEDD2D1DA7A9}"/>
                </a:ext>
              </a:extLst>
            </p:cNvPr>
            <p:cNvSpPr txBox="1"/>
            <p:nvPr/>
          </p:nvSpPr>
          <p:spPr>
            <a:xfrm>
              <a:off x="1662218" y="3707022"/>
              <a:ext cx="7027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output   </a:t>
              </a:r>
              <a:r>
                <a:rPr lang="en-US" b="1" dirty="0">
                  <a:latin typeface="+mn-lt"/>
                </a:rPr>
                <a:t>beacon = Hash(r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r>
                <a:rPr lang="en-US" b="1" dirty="0">
                  <a:latin typeface="+mn-lt"/>
                </a:rPr>
                <a:t> || ⋯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r>
                <a:rPr lang="en-US" b="1" dirty="0">
                  <a:latin typeface="+mn-lt"/>
                </a:rPr>
                <a:t> ) 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8DBC84-60A2-9746-8F51-46A36ACD2E55}"/>
              </a:ext>
            </a:extLst>
          </p:cNvPr>
          <p:cNvSpPr txBox="1"/>
          <p:nvPr/>
        </p:nvSpPr>
        <p:spPr>
          <a:xfrm>
            <a:off x="1662218" y="4461279"/>
            <a:ext cx="553869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  Zoe </a:t>
            </a:r>
            <a:r>
              <a:rPr lang="en-US"/>
              <a:t>controls the </a:t>
            </a:r>
            <a:r>
              <a:rPr lang="en-US" dirty="0"/>
              <a:t>final seed 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B737F-D7B2-6A49-9199-D8F9773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1A885-8C2D-F249-9A86-CB99A78725FF}"/>
              </a:ext>
            </a:extLst>
          </p:cNvPr>
          <p:cNvSpPr txBox="1"/>
          <p:nvPr/>
        </p:nvSpPr>
        <p:spPr>
          <a:xfrm>
            <a:off x="7200914" y="1645628"/>
            <a:ext cx="1728787" cy="707886"/>
          </a:xfrm>
          <a:prstGeom prst="rect">
            <a:avLst/>
          </a:prstGeom>
          <a:noFill/>
          <a:ln>
            <a:solidFill>
              <a:srgbClr val="9606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Mildly synchronous</a:t>
            </a:r>
          </a:p>
        </p:txBody>
      </p:sp>
    </p:spTree>
    <p:extLst>
      <p:ext uri="{BB962C8B-B14F-4D97-AF65-F5344CB8AC3E}">
        <p14:creationId xmlns:p14="http://schemas.microsoft.com/office/powerpoint/2010/main" val="587670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80D5-9898-FA43-9A9C-88729411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3" y="124919"/>
            <a:ext cx="8458200" cy="623097"/>
          </a:xfrm>
        </p:spPr>
        <p:txBody>
          <a:bodyPr>
            <a:noAutofit/>
          </a:bodyPr>
          <a:lstStyle/>
          <a:p>
            <a:r>
              <a:rPr lang="en-US" sz="3600" dirty="0"/>
              <a:t>Solution:  </a:t>
            </a:r>
            <a:r>
              <a:rPr lang="en-US" sz="3600"/>
              <a:t>slow things down with </a:t>
            </a:r>
            <a:r>
              <a:rPr lang="en-US" sz="3600" dirty="0"/>
              <a:t>a VDF</a:t>
            </a:r>
            <a:r>
              <a:rPr lang="en-US" sz="1800" dirty="0"/>
              <a:t>    [LW’15]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40DC8E-AAF4-424D-BBCD-58C0EDA71A4A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6C134-CB75-0E45-B52F-847A4BAE02D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1EDD27-3FA8-F046-BD81-E15F1CDE1051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F2E4A-DE4B-FF47-973B-08D19386EABD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D7E3C-F5F8-9E4C-B21A-92E07805498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Bulletin Board  </a:t>
            </a:r>
            <a:r>
              <a:rPr lang="en-US">
                <a:solidFill>
                  <a:schemeClr val="tx1"/>
                </a:solidFill>
              </a:rPr>
              <a:t>(blockchain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9621B-4282-074C-87E6-45A59C51806D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71B94-20C7-2949-878D-B489919746CF}"/>
              </a:ext>
            </a:extLst>
          </p:cNvPr>
          <p:cNvGrpSpPr/>
          <p:nvPr/>
        </p:nvGrpSpPr>
        <p:grpSpPr>
          <a:xfrm>
            <a:off x="1020731" y="1541719"/>
            <a:ext cx="387927" cy="956930"/>
            <a:chOff x="1020731" y="1541719"/>
            <a:chExt cx="387927" cy="9569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B2D377-B214-C14D-BC37-6CF27E8AEA7F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15406B-CF5D-AD4D-BBEB-F1DF807E0023}"/>
                </a:ext>
              </a:extLst>
            </p:cNvPr>
            <p:cNvSpPr txBox="1"/>
            <p:nvPr/>
          </p:nvSpPr>
          <p:spPr>
            <a:xfrm>
              <a:off x="1020731" y="1754368"/>
              <a:ext cx="387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a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3B879E-C9B0-CF46-A46D-D42218ED8DC5}"/>
              </a:ext>
            </a:extLst>
          </p:cNvPr>
          <p:cNvGrpSpPr/>
          <p:nvPr/>
        </p:nvGrpSpPr>
        <p:grpSpPr>
          <a:xfrm>
            <a:off x="2108199" y="1569879"/>
            <a:ext cx="404278" cy="956930"/>
            <a:chOff x="2108199" y="1569879"/>
            <a:chExt cx="404278" cy="95693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5CD923-AFFE-814F-B0D7-3A3DABFCE656}"/>
                </a:ext>
              </a:extLst>
            </p:cNvPr>
            <p:cNvCxnSpPr/>
            <p:nvPr/>
          </p:nvCxnSpPr>
          <p:spPr>
            <a:xfrm flipH="1">
              <a:off x="2468525" y="156987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245BA1-B801-A641-8968-378233CC7455}"/>
                </a:ext>
              </a:extLst>
            </p:cNvPr>
            <p:cNvSpPr txBox="1"/>
            <p:nvPr/>
          </p:nvSpPr>
          <p:spPr>
            <a:xfrm>
              <a:off x="2108199" y="175436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AE9F8-A058-B147-8F9A-5EBE56D55D28}"/>
              </a:ext>
            </a:extLst>
          </p:cNvPr>
          <p:cNvGrpSpPr/>
          <p:nvPr/>
        </p:nvGrpSpPr>
        <p:grpSpPr>
          <a:xfrm>
            <a:off x="3253464" y="1555509"/>
            <a:ext cx="374141" cy="956930"/>
            <a:chOff x="3253464" y="1555509"/>
            <a:chExt cx="374141" cy="95693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64C271-22C3-6141-96C2-44DC1A7894C5}"/>
                </a:ext>
              </a:extLst>
            </p:cNvPr>
            <p:cNvCxnSpPr/>
            <p:nvPr/>
          </p:nvCxnSpPr>
          <p:spPr>
            <a:xfrm flipH="1">
              <a:off x="3613297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2CD628-8325-4F48-85C3-2CD0AD1E108B}"/>
                </a:ext>
              </a:extLst>
            </p:cNvPr>
            <p:cNvSpPr txBox="1"/>
            <p:nvPr/>
          </p:nvSpPr>
          <p:spPr>
            <a:xfrm>
              <a:off x="3253464" y="1768739"/>
              <a:ext cx="374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c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F3AA47-9756-A14A-B009-68F312CE0B32}"/>
              </a:ext>
            </a:extLst>
          </p:cNvPr>
          <p:cNvGrpSpPr/>
          <p:nvPr/>
        </p:nvGrpSpPr>
        <p:grpSpPr>
          <a:xfrm>
            <a:off x="6490879" y="1555509"/>
            <a:ext cx="379526" cy="956930"/>
            <a:chOff x="6490879" y="1555509"/>
            <a:chExt cx="379526" cy="95693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72E06D-11EF-1845-85C1-EBF6FA6E37ED}"/>
                </a:ext>
              </a:extLst>
            </p:cNvPr>
            <p:cNvCxnSpPr/>
            <p:nvPr/>
          </p:nvCxnSpPr>
          <p:spPr>
            <a:xfrm flipH="1">
              <a:off x="6870404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8477F-CA57-DE40-B72F-9F93EA3EE370}"/>
                </a:ext>
              </a:extLst>
            </p:cNvPr>
            <p:cNvSpPr txBox="1"/>
            <p:nvPr/>
          </p:nvSpPr>
          <p:spPr>
            <a:xfrm>
              <a:off x="6490879" y="176873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051D3B-1167-1C43-ABB2-19F1174257E3}"/>
              </a:ext>
            </a:extLst>
          </p:cNvPr>
          <p:cNvGrpSpPr/>
          <p:nvPr/>
        </p:nvGrpSpPr>
        <p:grpSpPr>
          <a:xfrm>
            <a:off x="2534084" y="3306724"/>
            <a:ext cx="4841390" cy="861963"/>
            <a:chOff x="2534084" y="3306724"/>
            <a:chExt cx="4841390" cy="86196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FD432A-70B0-2445-A561-C4B1A895FB6C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B5D611-53EE-2647-8373-470CA02C1511}"/>
                </a:ext>
              </a:extLst>
            </p:cNvPr>
            <p:cNvSpPr txBox="1"/>
            <p:nvPr/>
          </p:nvSpPr>
          <p:spPr>
            <a:xfrm>
              <a:off x="2534084" y="3707022"/>
              <a:ext cx="4841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Hash(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a</a:t>
              </a:r>
              <a:r>
                <a:rPr lang="en-US" b="1" dirty="0"/>
                <a:t>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b</a:t>
              </a:r>
              <a:r>
                <a:rPr lang="en-US" b="1" dirty="0"/>
                <a:t> || ⋯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z</a:t>
              </a:r>
              <a:r>
                <a:rPr lang="en-US" b="1" dirty="0"/>
                <a:t> )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D6D8C8E-10CF-6D40-9196-F0AB9DBF1DCD}"/>
              </a:ext>
            </a:extLst>
          </p:cNvPr>
          <p:cNvCxnSpPr/>
          <p:nvPr/>
        </p:nvCxnSpPr>
        <p:spPr>
          <a:xfrm>
            <a:off x="3340394" y="4141381"/>
            <a:ext cx="545805" cy="393404"/>
          </a:xfrm>
          <a:prstGeom prst="bentConnector3">
            <a:avLst>
              <a:gd name="adj1" fmla="val 12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E5ACB-D92D-374E-9C2C-4BEEC53C7C86}"/>
              </a:ext>
            </a:extLst>
          </p:cNvPr>
          <p:cNvSpPr/>
          <p:nvPr/>
        </p:nvSpPr>
        <p:spPr>
          <a:xfrm>
            <a:off x="3878394" y="431518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5ADC95-ACFC-F949-B174-763EE8106EA6}"/>
              </a:ext>
            </a:extLst>
          </p:cNvPr>
          <p:cNvGrpSpPr/>
          <p:nvPr/>
        </p:nvGrpSpPr>
        <p:grpSpPr>
          <a:xfrm>
            <a:off x="4838870" y="4291085"/>
            <a:ext cx="3573854" cy="461665"/>
            <a:chOff x="4838870" y="4291085"/>
            <a:chExt cx="3573854" cy="46166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5D767-D7B5-5B46-B936-71022ADC8A4E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4838870" y="4529466"/>
              <a:ext cx="1838919" cy="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6CE6E1-7147-E14F-ABE7-BE676C8E939F}"/>
                </a:ext>
              </a:extLst>
            </p:cNvPr>
            <p:cNvSpPr txBox="1"/>
            <p:nvPr/>
          </p:nvSpPr>
          <p:spPr>
            <a:xfrm>
              <a:off x="6750089" y="4291085"/>
              <a:ext cx="1662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beacon,  π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43B44-B499-6A45-82F2-52254BF2BAD0}"/>
              </a:ext>
            </a:extLst>
          </p:cNvPr>
          <p:cNvSpPr/>
          <p:nvPr/>
        </p:nvSpPr>
        <p:spPr>
          <a:xfrm>
            <a:off x="5278091" y="4306182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2EF1AE6-8F21-0F4A-8CC8-24598AE4D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80D5-9898-FA43-9A9C-88729411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3" y="124919"/>
            <a:ext cx="8458200" cy="623097"/>
          </a:xfrm>
        </p:spPr>
        <p:txBody>
          <a:bodyPr>
            <a:noAutofit/>
          </a:bodyPr>
          <a:lstStyle/>
          <a:p>
            <a:r>
              <a:rPr lang="en-US" sz="3600" dirty="0"/>
              <a:t>Solution:  </a:t>
            </a:r>
            <a:r>
              <a:rPr lang="en-US" sz="3600"/>
              <a:t>slow things down with </a:t>
            </a:r>
            <a:r>
              <a:rPr lang="en-US" sz="3600" dirty="0"/>
              <a:t>a VDF</a:t>
            </a:r>
            <a:r>
              <a:rPr lang="en-US" sz="1800" dirty="0"/>
              <a:t>    [LW’15]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D7E3C-F5F8-9E4C-B21A-92E07805498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Bulletin Board  </a:t>
            </a:r>
            <a:r>
              <a:rPr lang="en-US">
                <a:solidFill>
                  <a:schemeClr val="tx1"/>
                </a:solidFill>
              </a:rPr>
              <a:t>(blockchain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051D3B-1167-1C43-ABB2-19F1174257E3}"/>
              </a:ext>
            </a:extLst>
          </p:cNvPr>
          <p:cNvGrpSpPr/>
          <p:nvPr/>
        </p:nvGrpSpPr>
        <p:grpSpPr>
          <a:xfrm>
            <a:off x="2534084" y="3306724"/>
            <a:ext cx="4841390" cy="861963"/>
            <a:chOff x="2534084" y="3306724"/>
            <a:chExt cx="4841390" cy="86196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FD432A-70B0-2445-A561-C4B1A895FB6C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B5D611-53EE-2647-8373-470CA02C1511}"/>
                </a:ext>
              </a:extLst>
            </p:cNvPr>
            <p:cNvSpPr txBox="1"/>
            <p:nvPr/>
          </p:nvSpPr>
          <p:spPr>
            <a:xfrm>
              <a:off x="2534084" y="3707022"/>
              <a:ext cx="4841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Hash(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a</a:t>
              </a:r>
              <a:r>
                <a:rPr lang="en-US" b="1" dirty="0"/>
                <a:t>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b</a:t>
              </a:r>
              <a:r>
                <a:rPr lang="en-US" b="1" dirty="0"/>
                <a:t> || ⋯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z</a:t>
              </a:r>
              <a:r>
                <a:rPr lang="en-US" b="1" dirty="0"/>
                <a:t> )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D6D8C8E-10CF-6D40-9196-F0AB9DBF1DCD}"/>
              </a:ext>
            </a:extLst>
          </p:cNvPr>
          <p:cNvCxnSpPr/>
          <p:nvPr/>
        </p:nvCxnSpPr>
        <p:spPr>
          <a:xfrm>
            <a:off x="3340394" y="4141381"/>
            <a:ext cx="545805" cy="393404"/>
          </a:xfrm>
          <a:prstGeom prst="bentConnector3">
            <a:avLst>
              <a:gd name="adj1" fmla="val 12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E5ACB-D92D-374E-9C2C-4BEEC53C7C86}"/>
              </a:ext>
            </a:extLst>
          </p:cNvPr>
          <p:cNvSpPr/>
          <p:nvPr/>
        </p:nvSpPr>
        <p:spPr>
          <a:xfrm>
            <a:off x="3878394" y="431518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5ADC95-ACFC-F949-B174-763EE8106EA6}"/>
              </a:ext>
            </a:extLst>
          </p:cNvPr>
          <p:cNvGrpSpPr/>
          <p:nvPr/>
        </p:nvGrpSpPr>
        <p:grpSpPr>
          <a:xfrm>
            <a:off x="4838870" y="4291085"/>
            <a:ext cx="3573854" cy="461665"/>
            <a:chOff x="4838870" y="4291085"/>
            <a:chExt cx="3573854" cy="46166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5D767-D7B5-5B46-B936-71022ADC8A4E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4838870" y="4529466"/>
              <a:ext cx="1838919" cy="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6CE6E1-7147-E14F-ABE7-BE676C8E939F}"/>
                </a:ext>
              </a:extLst>
            </p:cNvPr>
            <p:cNvSpPr txBox="1"/>
            <p:nvPr/>
          </p:nvSpPr>
          <p:spPr>
            <a:xfrm>
              <a:off x="6750089" y="4291085"/>
              <a:ext cx="1662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beacon,  π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43B44-B499-6A45-82F2-52254BF2BAD0}"/>
              </a:ext>
            </a:extLst>
          </p:cNvPr>
          <p:cNvSpPr/>
          <p:nvPr/>
        </p:nvSpPr>
        <p:spPr>
          <a:xfrm>
            <a:off x="5278091" y="4306182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72620-0549-A44D-A8B5-FE2355331AE3}"/>
              </a:ext>
            </a:extLst>
          </p:cNvPr>
          <p:cNvSpPr txBox="1"/>
          <p:nvPr/>
        </p:nvSpPr>
        <p:spPr>
          <a:xfrm>
            <a:off x="893129" y="1054773"/>
            <a:ext cx="6713505" cy="1061829"/>
          </a:xfrm>
          <a:prstGeom prst="rect">
            <a:avLst/>
          </a:prstGeom>
          <a:noFill/>
          <a:ln w="38100">
            <a:solidFill>
              <a:srgbClr val="3025FF"/>
            </a:solidFill>
          </a:ln>
        </p:spPr>
        <p:txBody>
          <a:bodyPr wrap="none" lIns="274320" rIns="274320" rtlCol="0">
            <a:spAutoFit/>
          </a:bodyPr>
          <a:lstStyle/>
          <a:p>
            <a:r>
              <a:rPr lang="en-US" dirty="0">
                <a:latin typeface="+mn-lt"/>
              </a:rPr>
              <a:t>VDF delay  ≫   max-</a:t>
            </a:r>
            <a:r>
              <a:rPr lang="en-US" dirty="0" err="1">
                <a:latin typeface="+mn-lt"/>
              </a:rPr>
              <a:t>Δ</a:t>
            </a:r>
            <a:r>
              <a:rPr lang="en-US" dirty="0">
                <a:latin typeface="+mn-lt"/>
              </a:rPr>
              <a:t>-time(Alice ⟶ Zoe)</a:t>
            </a:r>
          </a:p>
          <a:p>
            <a:pPr>
              <a:spcBef>
                <a:spcPts val="1800"/>
              </a:spcBef>
            </a:pPr>
            <a:r>
              <a:rPr lang="en-US" dirty="0">
                <a:latin typeface="+mn-lt"/>
              </a:rPr>
              <a:t>Uniqueness:  ensures no ambiguity about output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A2B65-F293-A14A-A311-39E75C93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3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4E77-DEA2-DC48-895C-E1C6F4D0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Beacon in a blockchain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41B35-8379-4D41-B5C5-1B860D091356}"/>
              </a:ext>
            </a:extLst>
          </p:cNvPr>
          <p:cNvSpPr/>
          <p:nvPr/>
        </p:nvSpPr>
        <p:spPr>
          <a:xfrm>
            <a:off x="996869" y="1969794"/>
            <a:ext cx="1239704" cy="11441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Block </a:t>
            </a:r>
            <a:r>
              <a:rPr lang="en-US" sz="2800" dirty="0" err="1"/>
              <a:t>i</a:t>
            </a:r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CF894B-4B96-F34F-864E-D607BE3BED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43697" y="2535670"/>
            <a:ext cx="453172" cy="6178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1B070C-27F2-8749-8C00-6BDD481A7C55}"/>
              </a:ext>
            </a:extLst>
          </p:cNvPr>
          <p:cNvCxnSpPr>
            <a:cxnSpLocks/>
            <a:stCxn id="5" idx="3"/>
            <a:endCxn id="61" idx="1"/>
          </p:cNvCxnSpPr>
          <p:nvPr/>
        </p:nvCxnSpPr>
        <p:spPr>
          <a:xfrm>
            <a:off x="2236573" y="2541848"/>
            <a:ext cx="3566256" cy="4908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6FFDF9-A4DB-1C4A-BF5C-96DAE38DDD72}"/>
              </a:ext>
            </a:extLst>
          </p:cNvPr>
          <p:cNvGrpSpPr>
            <a:grpSpLocks noChangeAspect="1"/>
          </p:cNvGrpSpPr>
          <p:nvPr/>
        </p:nvGrpSpPr>
        <p:grpSpPr>
          <a:xfrm>
            <a:off x="947764" y="3613722"/>
            <a:ext cx="1288809" cy="1005840"/>
            <a:chOff x="4922797" y="1855188"/>
            <a:chExt cx="4266923" cy="33300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E1EC36-86BE-D945-9A2B-F6B9BBC3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140" y="1855188"/>
              <a:ext cx="1005840" cy="10058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59B4BB-D8F1-0744-9227-A40E2186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880" y="2939261"/>
              <a:ext cx="1005840" cy="10058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7E24FF-EF91-AC48-A5D9-9A82826D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9648" y="1855188"/>
              <a:ext cx="1005840" cy="10058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CDD4D4-9F45-9344-B7DA-E84CB3EE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2797" y="2939261"/>
              <a:ext cx="1005840" cy="100584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B0C6A0-76FC-CA4F-9107-7A60092E8D61}"/>
                </a:ext>
              </a:extLst>
            </p:cNvPr>
            <p:cNvCxnSpPr>
              <a:cxnSpLocks/>
              <a:stCxn id="20" idx="0"/>
              <a:endCxn id="19" idx="1"/>
            </p:cNvCxnSpPr>
            <p:nvPr/>
          </p:nvCxnSpPr>
          <p:spPr>
            <a:xfrm flipV="1">
              <a:off x="5425717" y="2358108"/>
              <a:ext cx="383931" cy="5811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D6D305-F5DA-164E-A3CB-0993BA3F9C8B}"/>
                </a:ext>
              </a:extLst>
            </p:cNvPr>
            <p:cNvCxnSpPr>
              <a:cxnSpLocks/>
            </p:cNvCxnSpPr>
            <p:nvPr/>
          </p:nvCxnSpPr>
          <p:spPr>
            <a:xfrm>
              <a:off x="5839452" y="3787488"/>
              <a:ext cx="848132" cy="6360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8759081-6F57-3848-B935-C08779EFCECF}"/>
                </a:ext>
              </a:extLst>
            </p:cNvPr>
            <p:cNvCxnSpPr>
              <a:cxnSpLocks/>
            </p:cNvCxnSpPr>
            <p:nvPr/>
          </p:nvCxnSpPr>
          <p:spPr>
            <a:xfrm>
              <a:off x="6647571" y="2632283"/>
              <a:ext cx="1513669" cy="6611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9433B09-B4DD-7C4B-AE8D-2A0F0B28E266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5928637" y="3442181"/>
              <a:ext cx="22552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85A0704-180D-8F40-94FB-727387C8B536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6312568" y="2861028"/>
              <a:ext cx="767152" cy="12811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623B72-3D35-9842-93F6-3AAA126414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2640" y="3672450"/>
              <a:ext cx="758792" cy="9726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CDAF0D-4CAF-E84A-B862-46957250EA5A}"/>
                </a:ext>
              </a:extLst>
            </p:cNvPr>
            <p:cNvCxnSpPr>
              <a:cxnSpLocks/>
            </p:cNvCxnSpPr>
            <p:nvPr/>
          </p:nvCxnSpPr>
          <p:spPr>
            <a:xfrm>
              <a:off x="8071144" y="2632283"/>
              <a:ext cx="419024" cy="5295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C030D4C-9ADF-8B41-BC03-F1E5D3B49CC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7261876" y="2861028"/>
              <a:ext cx="409184" cy="13172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EB9284-8234-1544-887C-BBB9D2C57E55}"/>
                </a:ext>
              </a:extLst>
            </p:cNvPr>
            <p:cNvCxnSpPr>
              <a:cxnSpLocks/>
              <a:stCxn id="17" idx="1"/>
              <a:endCxn id="19" idx="3"/>
            </p:cNvCxnSpPr>
            <p:nvPr/>
          </p:nvCxnSpPr>
          <p:spPr>
            <a:xfrm flipH="1">
              <a:off x="6815488" y="2358108"/>
              <a:ext cx="3526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DEE8459-99F4-7D4D-9E06-06E445810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57" y="2586854"/>
              <a:ext cx="1427958" cy="5750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Shape 1084">
              <a:extLst>
                <a:ext uri="{FF2B5EF4-FFF2-40B4-BE49-F238E27FC236}">
                  <a16:creationId xmlns:a16="http://schemas.microsoft.com/office/drawing/2014/main" id="{4A1A1E0D-5BF3-3841-9104-D23F4F31AF9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6768645" y="3611739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1084">
              <a:extLst>
                <a:ext uri="{FF2B5EF4-FFF2-40B4-BE49-F238E27FC236}">
                  <a16:creationId xmlns:a16="http://schemas.microsoft.com/office/drawing/2014/main" id="{B3D6D695-2C49-2F4C-8757-F34C9B53D6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7246256" y="3584260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1E5A05-1EE1-9840-888E-3E145B01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8808" y="4179441"/>
              <a:ext cx="1005840" cy="100584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6E221C-1215-9243-AFA8-3AAAF06BAD85}"/>
              </a:ext>
            </a:extLst>
          </p:cNvPr>
          <p:cNvSpPr txBox="1"/>
          <p:nvPr/>
        </p:nvSpPr>
        <p:spPr>
          <a:xfrm>
            <a:off x="501888" y="4619562"/>
            <a:ext cx="208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Committee </a:t>
            </a:r>
            <a:r>
              <a:rPr lang="en-US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78AEE277-C24F-BF44-BB70-84B99D222E5F}"/>
              </a:ext>
            </a:extLst>
          </p:cNvPr>
          <p:cNvSpPr/>
          <p:nvPr/>
        </p:nvSpPr>
        <p:spPr>
          <a:xfrm>
            <a:off x="1371248" y="3095410"/>
            <a:ext cx="431047" cy="54211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B277319-AB83-AD43-B785-D5245345A04A}"/>
              </a:ext>
            </a:extLst>
          </p:cNvPr>
          <p:cNvSpPr/>
          <p:nvPr/>
        </p:nvSpPr>
        <p:spPr>
          <a:xfrm>
            <a:off x="2941956" y="3778739"/>
            <a:ext cx="2484127" cy="6439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AD25E0-DF0A-644E-89EE-F922D8F950A5}"/>
              </a:ext>
            </a:extLst>
          </p:cNvPr>
          <p:cNvSpPr txBox="1"/>
          <p:nvPr/>
        </p:nvSpPr>
        <p:spPr>
          <a:xfrm>
            <a:off x="2474574" y="4456414"/>
            <a:ext cx="348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Initializes VDF Beacon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0E0470-9211-6A4B-854C-9323C4979BD9}"/>
              </a:ext>
            </a:extLst>
          </p:cNvPr>
          <p:cNvGrpSpPr>
            <a:grpSpLocks noChangeAspect="1"/>
          </p:cNvGrpSpPr>
          <p:nvPr/>
        </p:nvGrpSpPr>
        <p:grpSpPr>
          <a:xfrm>
            <a:off x="5974797" y="3508671"/>
            <a:ext cx="1288809" cy="1005840"/>
            <a:chOff x="4922797" y="1855188"/>
            <a:chExt cx="4266923" cy="333009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E184C4-4F12-D244-A1DC-A6AEE0D8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140" y="1855188"/>
              <a:ext cx="1005840" cy="10058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07E6317-81A0-0949-90A7-84DD98056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880" y="2939261"/>
              <a:ext cx="1005840" cy="100584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11A082-57E1-364E-BD10-5CEE5E608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9648" y="1855188"/>
              <a:ext cx="1005840" cy="100584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896CA8-E066-7944-81F3-DEA9348BC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2797" y="2939261"/>
              <a:ext cx="1005840" cy="100584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B0FCFF-EFA0-D14C-AAF6-EEA850AC877E}"/>
                </a:ext>
              </a:extLst>
            </p:cNvPr>
            <p:cNvCxnSpPr>
              <a:cxnSpLocks/>
              <a:stCxn id="43" idx="0"/>
              <a:endCxn id="42" idx="1"/>
            </p:cNvCxnSpPr>
            <p:nvPr/>
          </p:nvCxnSpPr>
          <p:spPr>
            <a:xfrm flipV="1">
              <a:off x="5425717" y="2358108"/>
              <a:ext cx="383931" cy="5811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7E706C-F926-2847-9672-346423513A84}"/>
                </a:ext>
              </a:extLst>
            </p:cNvPr>
            <p:cNvCxnSpPr>
              <a:cxnSpLocks/>
            </p:cNvCxnSpPr>
            <p:nvPr/>
          </p:nvCxnSpPr>
          <p:spPr>
            <a:xfrm>
              <a:off x="5839452" y="3787488"/>
              <a:ext cx="848132" cy="6360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4262FBF-35C6-B848-B49A-0090794B10D8}"/>
                </a:ext>
              </a:extLst>
            </p:cNvPr>
            <p:cNvCxnSpPr>
              <a:cxnSpLocks/>
            </p:cNvCxnSpPr>
            <p:nvPr/>
          </p:nvCxnSpPr>
          <p:spPr>
            <a:xfrm>
              <a:off x="6647571" y="2632283"/>
              <a:ext cx="1513669" cy="6611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CDEBB7-BF8A-E443-B8FB-650FDB160DB6}"/>
                </a:ext>
              </a:extLst>
            </p:cNvPr>
            <p:cNvCxnSpPr>
              <a:cxnSpLocks/>
              <a:stCxn id="43" idx="3"/>
              <a:endCxn id="41" idx="1"/>
            </p:cNvCxnSpPr>
            <p:nvPr/>
          </p:nvCxnSpPr>
          <p:spPr>
            <a:xfrm>
              <a:off x="5928637" y="3442181"/>
              <a:ext cx="22552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BE3C67-7C25-F343-93F9-4446A0E6FE72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12568" y="2861028"/>
              <a:ext cx="767152" cy="12811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48A76D0-1782-184A-83D4-DC6E8CE33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2640" y="3672450"/>
              <a:ext cx="758792" cy="9726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E2C035-B303-404B-87CE-AC55709B92B0}"/>
                </a:ext>
              </a:extLst>
            </p:cNvPr>
            <p:cNvCxnSpPr>
              <a:cxnSpLocks/>
            </p:cNvCxnSpPr>
            <p:nvPr/>
          </p:nvCxnSpPr>
          <p:spPr>
            <a:xfrm>
              <a:off x="8071144" y="2632283"/>
              <a:ext cx="419024" cy="5295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91BE27A-C623-1148-BEA8-49543FD982E8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flipH="1">
              <a:off x="7261876" y="2861028"/>
              <a:ext cx="409184" cy="13172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F34699A-4BA4-2D49-A5CA-A7F7A0C7D703}"/>
                </a:ext>
              </a:extLst>
            </p:cNvPr>
            <p:cNvCxnSpPr>
              <a:cxnSpLocks/>
              <a:stCxn id="40" idx="1"/>
              <a:endCxn id="42" idx="3"/>
            </p:cNvCxnSpPr>
            <p:nvPr/>
          </p:nvCxnSpPr>
          <p:spPr>
            <a:xfrm flipH="1">
              <a:off x="6815488" y="2358108"/>
              <a:ext cx="3526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16EF2CB-5171-854A-A042-929555FEC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57" y="2586854"/>
              <a:ext cx="1427958" cy="5750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Shape 1084">
              <a:extLst>
                <a:ext uri="{FF2B5EF4-FFF2-40B4-BE49-F238E27FC236}">
                  <a16:creationId xmlns:a16="http://schemas.microsoft.com/office/drawing/2014/main" id="{BD6741AB-63BB-D84C-B4BB-3089847CB4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6768645" y="3611739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1084">
              <a:extLst>
                <a:ext uri="{FF2B5EF4-FFF2-40B4-BE49-F238E27FC236}">
                  <a16:creationId xmlns:a16="http://schemas.microsoft.com/office/drawing/2014/main" id="{6790221F-04CD-B145-AB50-47AFE83531F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7246256" y="3584260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CE568E4-B737-4543-83CF-13A0FF1A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8808" y="4179441"/>
              <a:ext cx="1005840" cy="100584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0F2BD0C-B3FD-D042-BD67-DF8D4C3422B8}"/>
              </a:ext>
            </a:extLst>
          </p:cNvPr>
          <p:cNvSpPr txBox="1"/>
          <p:nvPr/>
        </p:nvSpPr>
        <p:spPr>
          <a:xfrm>
            <a:off x="5528921" y="4514511"/>
            <a:ext cx="208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Committee i+1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083FCB-FC64-034D-8B62-6E56F5C09313}"/>
              </a:ext>
            </a:extLst>
          </p:cNvPr>
          <p:cNvSpPr/>
          <p:nvPr/>
        </p:nvSpPr>
        <p:spPr>
          <a:xfrm>
            <a:off x="5802829" y="1974702"/>
            <a:ext cx="1540476" cy="11441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Block i+1</a:t>
            </a:r>
          </a:p>
        </p:txBody>
      </p:sp>
    </p:spTree>
    <p:extLst>
      <p:ext uri="{BB962C8B-B14F-4D97-AF65-F5344CB8AC3E}">
        <p14:creationId xmlns:p14="http://schemas.microsoft.com/office/powerpoint/2010/main" val="304444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306-57DC-D142-846E-61C638D9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VDF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83ED5-0D72-8B40-A8D4-28EC5826B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3362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Choose a “Group of unknown order”:</a:t>
                </a:r>
              </a:p>
              <a:p>
                <a:r>
                  <a:rPr lang="en-US" dirty="0"/>
                  <a:t>Pick two primes </a:t>
                </a:r>
                <a:r>
                  <a:rPr lang="en-US" dirty="0" err="1"/>
                  <a:t>p,q</a:t>
                </a:r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takes T repeated </a:t>
                </a:r>
                <a:r>
                  <a:rPr lang="en-US" dirty="0" err="1"/>
                  <a:t>squarings</a:t>
                </a:r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Can’t be parallelized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Unless factorization of N is known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be a hash function that maps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83ED5-0D72-8B40-A8D4-28EC5826B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336279"/>
              </a:xfrm>
              <a:blipFill>
                <a:blip r:embed="rId3"/>
                <a:stretch>
                  <a:fillRect l="-1698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8DE6E-8DC4-B447-ADD9-8E9C225A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01A846-5ACA-054F-9F93-8B8F608CE063}"/>
                  </a:ext>
                </a:extLst>
              </p:cNvPr>
              <p:cNvSpPr/>
              <p:nvPr/>
            </p:nvSpPr>
            <p:spPr>
              <a:xfrm>
                <a:off x="559187" y="4454148"/>
                <a:ext cx="4063228" cy="523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000250" algn="l"/>
                  </a:tabLst>
                </a:pPr>
                <a:r>
                  <a:rPr lang="en-US" b="1" dirty="0"/>
                  <a:t>Eval(pp, x):    </a:t>
                </a: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01A846-5ACA-054F-9F93-8B8F608CE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7" y="4454148"/>
                <a:ext cx="4063228" cy="523798"/>
              </a:xfrm>
              <a:prstGeom prst="rect">
                <a:avLst/>
              </a:prstGeom>
              <a:blipFill>
                <a:blip r:embed="rId4"/>
                <a:stretch>
                  <a:fillRect l="-2500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08AF1C-1B0C-9B40-8212-2F1FE5533B3A}"/>
              </a:ext>
            </a:extLst>
          </p:cNvPr>
          <p:cNvSpPr txBox="1"/>
          <p:nvPr/>
        </p:nvSpPr>
        <p:spPr>
          <a:xfrm>
            <a:off x="5770605" y="4536430"/>
            <a:ext cx="281420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 to verify?</a:t>
            </a:r>
          </a:p>
        </p:txBody>
      </p:sp>
    </p:spTree>
    <p:extLst>
      <p:ext uri="{BB962C8B-B14F-4D97-AF65-F5344CB8AC3E}">
        <p14:creationId xmlns:p14="http://schemas.microsoft.com/office/powerpoint/2010/main" val="311606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341A-029C-CB46-BDE9-17CC157F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Proof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C159D-D82E-B24F-B749-81E763545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209" y="1844531"/>
            <a:ext cx="983202" cy="145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BD3470-4ED2-B748-ABFA-F81E937F3336}"/>
                  </a:ext>
                </a:extLst>
              </p:cNvPr>
              <p:cNvSpPr txBox="1"/>
              <p:nvPr/>
            </p:nvSpPr>
            <p:spPr>
              <a:xfrm>
                <a:off x="457200" y="3459893"/>
                <a:ext cx="3880023" cy="1262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Produces a small proof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Sends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+mn-lt"/>
                  </a:rPr>
                  <a:t> to Bob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BD3470-4ED2-B748-ABFA-F81E937F3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59893"/>
                <a:ext cx="3880023" cy="1262461"/>
              </a:xfrm>
              <a:prstGeom prst="rect">
                <a:avLst/>
              </a:prstGeom>
              <a:blipFill>
                <a:blip r:embed="rId3"/>
                <a:stretch>
                  <a:fillRect l="-26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0001031-FD18-834B-B42B-E1055C6791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340" y="2103954"/>
            <a:ext cx="767451" cy="1323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064D9-13D6-DB4E-BD4F-742A8059EF57}"/>
                  </a:ext>
                </a:extLst>
              </p:cNvPr>
              <p:cNvSpPr txBox="1"/>
              <p:nvPr/>
            </p:nvSpPr>
            <p:spPr>
              <a:xfrm>
                <a:off x="5387547" y="3459893"/>
                <a:ext cx="37564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Takes as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algn="l"/>
                <a:r>
                  <a:rPr lang="en-US" dirty="0">
                    <a:latin typeface="+mn-lt"/>
                  </a:rPr>
                  <a:t>Outputs “accept” or “reject”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064D9-13D6-DB4E-BD4F-742A8059E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547" y="3459893"/>
                <a:ext cx="3756453" cy="830997"/>
              </a:xfrm>
              <a:prstGeom prst="rect">
                <a:avLst/>
              </a:prstGeom>
              <a:blipFill>
                <a:blip r:embed="rId5"/>
                <a:stretch>
                  <a:fillRect l="-2703" t="-4545" r="-135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619C57-92AA-C44D-AB60-B68CDF1F76D3}"/>
              </a:ext>
            </a:extLst>
          </p:cNvPr>
          <p:cNvSpPr txBox="1"/>
          <p:nvPr/>
        </p:nvSpPr>
        <p:spPr>
          <a:xfrm>
            <a:off x="2329780" y="1040185"/>
            <a:ext cx="493599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Efficiency: Bob runs in time O(log(T))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6E753-72F4-224B-B825-26CD82F559A4}"/>
                  </a:ext>
                </a:extLst>
              </p:cNvPr>
              <p:cNvSpPr txBox="1"/>
              <p:nvPr/>
            </p:nvSpPr>
            <p:spPr>
              <a:xfrm>
                <a:off x="1946209" y="1566259"/>
                <a:ext cx="5467334" cy="52379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Security: If Bob accepts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6E753-72F4-224B-B825-26CD82F5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09" y="1566259"/>
                <a:ext cx="5467334" cy="523798"/>
              </a:xfrm>
              <a:prstGeom prst="rect">
                <a:avLst/>
              </a:prstGeom>
              <a:blipFill>
                <a:blip r:embed="rId6"/>
                <a:stretch>
                  <a:fillRect l="-1617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56FD-EAC0-3145-974D-E2CB489E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the rules/Governance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2778-D99D-C741-9045-F9FEB085B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9654"/>
            <a:ext cx="8229600" cy="3818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Protocol upgrades</a:t>
            </a:r>
          </a:p>
          <a:p>
            <a:pPr lvl="1"/>
            <a:r>
              <a:rPr lang="en-US" dirty="0"/>
              <a:t>New Transaction types (Add Smart Contracts)</a:t>
            </a:r>
          </a:p>
          <a:p>
            <a:pPr lvl="1"/>
            <a:r>
              <a:rPr lang="en-US" dirty="0"/>
              <a:t>New Consensus (Switch from </a:t>
            </a:r>
            <a:r>
              <a:rPr lang="en-US" dirty="0" err="1"/>
              <a:t>PoW</a:t>
            </a:r>
            <a:r>
              <a:rPr lang="en-US" dirty="0"/>
              <a:t> to </a:t>
            </a:r>
            <a:r>
              <a:rPr lang="en-US" dirty="0" err="1"/>
              <a:t>PoS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Increase </a:t>
            </a:r>
            <a:r>
              <a:rPr lang="en-US" dirty="0" err="1"/>
              <a:t>Blocksize</a:t>
            </a:r>
            <a:r>
              <a:rPr lang="en-US" dirty="0"/>
              <a:t> (1MB) Bitcoin/Bitcoin Cash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 we reach consensus on these things</a:t>
            </a:r>
          </a:p>
          <a:p>
            <a:endParaRPr lang="en-US" dirty="0"/>
          </a:p>
        </p:txBody>
      </p:sp>
      <p:pic>
        <p:nvPicPr>
          <p:cNvPr id="6" name="Picture 4" descr="Bitcoin VS Bitcoin Cash: what's the difference? | Hacker Noon">
            <a:extLst>
              <a:ext uri="{FF2B5EF4-FFF2-40B4-BE49-F238E27FC236}">
                <a16:creationId xmlns:a16="http://schemas.microsoft.com/office/drawing/2014/main" id="{175A76F6-56EC-6040-BD4A-8680AE07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86" y="2847703"/>
            <a:ext cx="2544707" cy="136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148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46B1-DDD4-6945-B307-E16297C5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Soft/Hard Fork </a:t>
            </a:r>
            <a:r>
              <a:rPr lang="en-US" dirty="0" err="1"/>
              <a:t>Activiation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71B82-BE19-B647-BF07-7C23DB6039B9}"/>
              </a:ext>
            </a:extLst>
          </p:cNvPr>
          <p:cNvSpPr/>
          <p:nvPr/>
        </p:nvSpPr>
        <p:spPr>
          <a:xfrm>
            <a:off x="737377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 2.0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EF6537-DE51-814E-A1B3-EDED1B55A1A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33056" y="4301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684BA27-EC4B-8545-B4EB-3C640AD92C1B}"/>
              </a:ext>
            </a:extLst>
          </p:cNvPr>
          <p:cNvSpPr/>
          <p:nvPr/>
        </p:nvSpPr>
        <p:spPr>
          <a:xfrm>
            <a:off x="1775793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 2.0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9BB11-343E-684B-A067-5FFC7C0DE111}"/>
              </a:ext>
            </a:extLst>
          </p:cNvPr>
          <p:cNvSpPr/>
          <p:nvPr/>
        </p:nvSpPr>
        <p:spPr>
          <a:xfrm>
            <a:off x="2806849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 1.0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205A5A-0CD4-3341-80FD-64F8E21DD31A}"/>
              </a:ext>
            </a:extLst>
          </p:cNvPr>
          <p:cNvCxnSpPr>
            <a:cxnSpLocks/>
          </p:cNvCxnSpPr>
          <p:nvPr/>
        </p:nvCxnSpPr>
        <p:spPr>
          <a:xfrm>
            <a:off x="2502528" y="436450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E08C511-9124-1947-8B29-CD16FE7AFD75}"/>
              </a:ext>
            </a:extLst>
          </p:cNvPr>
          <p:cNvSpPr/>
          <p:nvPr/>
        </p:nvSpPr>
        <p:spPr>
          <a:xfrm>
            <a:off x="3837905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F70913-8A1F-254F-AD4C-C8E56865DFFF}"/>
              </a:ext>
            </a:extLst>
          </p:cNvPr>
          <p:cNvCxnSpPr>
            <a:cxnSpLocks/>
          </p:cNvCxnSpPr>
          <p:nvPr/>
        </p:nvCxnSpPr>
        <p:spPr>
          <a:xfrm>
            <a:off x="3533584" y="436450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EEC5AE-10A0-8047-B8F9-88FC404922DC}"/>
              </a:ext>
            </a:extLst>
          </p:cNvPr>
          <p:cNvCxnSpPr>
            <a:cxnSpLocks/>
          </p:cNvCxnSpPr>
          <p:nvPr/>
        </p:nvCxnSpPr>
        <p:spPr>
          <a:xfrm>
            <a:off x="1471472" y="4301567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332C6B-D315-2549-BDE0-8CF4633D38E4}"/>
              </a:ext>
            </a:extLst>
          </p:cNvPr>
          <p:cNvSpPr/>
          <p:nvPr/>
        </p:nvSpPr>
        <p:spPr>
          <a:xfrm>
            <a:off x="4868961" y="3934519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35DFF2-3DD1-9643-9F18-09C75A635BF6}"/>
              </a:ext>
            </a:extLst>
          </p:cNvPr>
          <p:cNvCxnSpPr>
            <a:cxnSpLocks/>
          </p:cNvCxnSpPr>
          <p:nvPr/>
        </p:nvCxnSpPr>
        <p:spPr>
          <a:xfrm>
            <a:off x="4564640" y="4341207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3066ED-AFC9-1D4B-91D4-53436892CFF2}"/>
              </a:ext>
            </a:extLst>
          </p:cNvPr>
          <p:cNvSpPr txBox="1"/>
          <p:nvPr/>
        </p:nvSpPr>
        <p:spPr>
          <a:xfrm>
            <a:off x="4441921" y="2937434"/>
            <a:ext cx="138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Activated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BDB37-B38D-DE47-BF79-D75FE0FB877B}"/>
              </a:ext>
            </a:extLst>
          </p:cNvPr>
          <p:cNvSpPr/>
          <p:nvPr/>
        </p:nvSpPr>
        <p:spPr>
          <a:xfrm>
            <a:off x="865063" y="1443467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55915-C078-B34F-8F8A-03AB3B71619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60742" y="1810515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2CB6905-0A51-4046-8831-1A9DBBC0004C}"/>
              </a:ext>
            </a:extLst>
          </p:cNvPr>
          <p:cNvSpPr/>
          <p:nvPr/>
        </p:nvSpPr>
        <p:spPr>
          <a:xfrm>
            <a:off x="1903479" y="1837654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20BED9-3CD3-9E4F-93E8-0A6C620E802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99158" y="1810515"/>
            <a:ext cx="311681" cy="433827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E92E23F-18FB-F046-A586-C9D6D9C6675F}"/>
              </a:ext>
            </a:extLst>
          </p:cNvPr>
          <p:cNvSpPr/>
          <p:nvPr/>
        </p:nvSpPr>
        <p:spPr>
          <a:xfrm>
            <a:off x="3103810" y="1837654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D5C099-F986-B34B-8C13-8A963308F1E7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637574" y="2204702"/>
            <a:ext cx="466236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BC18052-4723-5749-BA56-B91323345329}"/>
              </a:ext>
            </a:extLst>
          </p:cNvPr>
          <p:cNvSpPr/>
          <p:nvPr/>
        </p:nvSpPr>
        <p:spPr>
          <a:xfrm>
            <a:off x="4304141" y="1837654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238964-3EB9-D84F-97A9-D2A77B7CA67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837905" y="2204702"/>
            <a:ext cx="466236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BAA352-8771-A94D-B2B9-A4FB262EA5FB}"/>
              </a:ext>
            </a:extLst>
          </p:cNvPr>
          <p:cNvSpPr/>
          <p:nvPr/>
        </p:nvSpPr>
        <p:spPr>
          <a:xfrm>
            <a:off x="1910839" y="8788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V1.0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6EDED3-01E9-B641-9D24-91DFDB8C106C}"/>
              </a:ext>
            </a:extLst>
          </p:cNvPr>
          <p:cNvCxnSpPr>
            <a:cxnSpLocks/>
            <a:stCxn id="15" idx="3"/>
            <a:endCxn id="29" idx="1"/>
          </p:cNvCxnSpPr>
          <p:nvPr/>
        </p:nvCxnSpPr>
        <p:spPr>
          <a:xfrm flipV="1">
            <a:off x="1599158" y="1245876"/>
            <a:ext cx="311681" cy="564639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DD17721-0A81-6242-A488-4E71CD2BD1B0}"/>
              </a:ext>
            </a:extLst>
          </p:cNvPr>
          <p:cNvSpPr/>
          <p:nvPr/>
        </p:nvSpPr>
        <p:spPr>
          <a:xfrm>
            <a:off x="3103810" y="8788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V1.0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8D232C-EE48-4645-A6A7-485D4A7A7B6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637574" y="1245876"/>
            <a:ext cx="466236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0F4F18E-656B-564F-BA44-E254C96C185F}"/>
              </a:ext>
            </a:extLst>
          </p:cNvPr>
          <p:cNvSpPr/>
          <p:nvPr/>
        </p:nvSpPr>
        <p:spPr>
          <a:xfrm>
            <a:off x="5900019" y="393451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 1.0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1C994A-80F6-7143-AC70-FEF6E393C62D}"/>
              </a:ext>
            </a:extLst>
          </p:cNvPr>
          <p:cNvCxnSpPr>
            <a:cxnSpLocks/>
          </p:cNvCxnSpPr>
          <p:nvPr/>
        </p:nvCxnSpPr>
        <p:spPr>
          <a:xfrm>
            <a:off x="5595698" y="436450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BC456F5-97BA-5241-8FD4-E7F8B55FFFE5}"/>
              </a:ext>
            </a:extLst>
          </p:cNvPr>
          <p:cNvSpPr/>
          <p:nvPr/>
        </p:nvSpPr>
        <p:spPr>
          <a:xfrm>
            <a:off x="5900019" y="3032051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62889B-9C9A-4043-BFFA-A710FB14105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603056" y="3438739"/>
            <a:ext cx="304323" cy="862828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F0683C0-0C14-7E4A-BAAF-AC086367C466}"/>
              </a:ext>
            </a:extLst>
          </p:cNvPr>
          <p:cNvSpPr/>
          <p:nvPr/>
        </p:nvSpPr>
        <p:spPr>
          <a:xfrm>
            <a:off x="6916205" y="3017455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40A05E-A0ED-FE4E-96FC-FE521CB9F943}"/>
              </a:ext>
            </a:extLst>
          </p:cNvPr>
          <p:cNvCxnSpPr>
            <a:cxnSpLocks/>
          </p:cNvCxnSpPr>
          <p:nvPr/>
        </p:nvCxnSpPr>
        <p:spPr>
          <a:xfrm>
            <a:off x="6611884" y="3424143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69F8475-8A4B-9148-8CF7-98128F035D8C}"/>
              </a:ext>
            </a:extLst>
          </p:cNvPr>
          <p:cNvSpPr/>
          <p:nvPr/>
        </p:nvSpPr>
        <p:spPr>
          <a:xfrm>
            <a:off x="7932391" y="3017455"/>
            <a:ext cx="734095" cy="7340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V2.0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851E1C-E3C6-9244-B6B7-B1CEA42C2CD4}"/>
              </a:ext>
            </a:extLst>
          </p:cNvPr>
          <p:cNvCxnSpPr>
            <a:cxnSpLocks/>
          </p:cNvCxnSpPr>
          <p:nvPr/>
        </p:nvCxnSpPr>
        <p:spPr>
          <a:xfrm>
            <a:off x="7628070" y="3424143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5513995-809C-344A-82D9-4166EB1D5013}"/>
              </a:ext>
            </a:extLst>
          </p:cNvPr>
          <p:cNvSpPr txBox="1"/>
          <p:nvPr/>
        </p:nvSpPr>
        <p:spPr>
          <a:xfrm>
            <a:off x="146775" y="878828"/>
            <a:ext cx="191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Hard Fork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E4AE22-82D5-7E4D-8199-7439DD3032A9}"/>
              </a:ext>
            </a:extLst>
          </p:cNvPr>
          <p:cNvSpPr txBox="1"/>
          <p:nvPr/>
        </p:nvSpPr>
        <p:spPr>
          <a:xfrm>
            <a:off x="227541" y="3168266"/>
            <a:ext cx="467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Soft Fork (Backwards compatible)</a:t>
            </a:r>
          </a:p>
        </p:txBody>
      </p:sp>
    </p:spTree>
    <p:extLst>
      <p:ext uri="{BB962C8B-B14F-4D97-AF65-F5344CB8AC3E}">
        <p14:creationId xmlns:p14="http://schemas.microsoft.com/office/powerpoint/2010/main" val="49892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2" grpId="0" animBg="1"/>
      <p:bldP spid="14" grpId="0"/>
      <p:bldP spid="17" grpId="0" animBg="1"/>
      <p:bldP spid="20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9" grpId="0" animBg="1"/>
      <p:bldP spid="41" grpId="0" animBg="1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8EC7-39E0-9240-8DA5-00EA0565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 Forks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F748-98CA-F142-93F8-9880B432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53016"/>
            <a:ext cx="8971005" cy="4190484"/>
          </a:xfrm>
        </p:spPr>
        <p:txBody>
          <a:bodyPr>
            <a:noAutofit/>
          </a:bodyPr>
          <a:lstStyle/>
          <a:p>
            <a:r>
              <a:rPr lang="en-US" dirty="0"/>
              <a:t>Technically the simplest</a:t>
            </a:r>
          </a:p>
          <a:p>
            <a:r>
              <a:rPr lang="en-US" dirty="0"/>
              <a:t>New protocol version (new software)</a:t>
            </a:r>
          </a:p>
          <a:p>
            <a:r>
              <a:rPr lang="en-US" dirty="0"/>
              <a:t>Everyone upgrades</a:t>
            </a:r>
          </a:p>
          <a:p>
            <a:r>
              <a:rPr lang="en-US" dirty="0"/>
              <a:t>New protocol incompatible with old protocol</a:t>
            </a:r>
          </a:p>
          <a:p>
            <a:r>
              <a:rPr lang="en-US" dirty="0"/>
              <a:t>Everyone needs to upgrade</a:t>
            </a:r>
          </a:p>
          <a:p>
            <a:r>
              <a:rPr lang="en-US" dirty="0"/>
              <a:t>Ethereum/</a:t>
            </a:r>
            <a:r>
              <a:rPr lang="en-US" dirty="0" err="1"/>
              <a:t>Zcash</a:t>
            </a:r>
            <a:r>
              <a:rPr lang="en-US" dirty="0"/>
              <a:t>/</a:t>
            </a:r>
            <a:r>
              <a:rPr lang="en-US" dirty="0" err="1"/>
              <a:t>Monero</a:t>
            </a:r>
            <a:r>
              <a:rPr lang="en-US" dirty="0"/>
              <a:t> do this semi regularly</a:t>
            </a:r>
          </a:p>
          <a:p>
            <a:r>
              <a:rPr lang="en-US" i="1" dirty="0"/>
              <a:t>Contentious </a:t>
            </a:r>
            <a:r>
              <a:rPr lang="en-US" dirty="0"/>
              <a:t>Hard Fork: Both versions exists</a:t>
            </a:r>
          </a:p>
          <a:p>
            <a:pPr lvl="1"/>
            <a:r>
              <a:rPr lang="en-US" dirty="0"/>
              <a:t>Need to worry about replay attacks </a:t>
            </a:r>
          </a:p>
        </p:txBody>
      </p:sp>
      <p:pic>
        <p:nvPicPr>
          <p:cNvPr id="2050" name="Picture 2" descr="Ethereum vs Ethereum Classic: What you need to know - Coin Rivet">
            <a:extLst>
              <a:ext uri="{FF2B5EF4-FFF2-40B4-BE49-F238E27FC236}">
                <a16:creationId xmlns:a16="http://schemas.microsoft.com/office/drawing/2014/main" id="{B979C40F-D4DD-BF47-97A9-DDD37B22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59" y="834514"/>
            <a:ext cx="3391241" cy="190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0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1726-FAB6-0348-9781-8889F118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Consensus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72FC1B-F971-F741-ACFE-D035AF0C7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40658"/>
                <a:ext cx="8229600" cy="48479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Consistency (Safety)</a:t>
                </a:r>
              </a:p>
              <a:p>
                <a:pPr marL="0" indent="0">
                  <a:buNone/>
                </a:pPr>
                <a:r>
                  <a:rPr lang="en-US" dirty="0"/>
                  <a:t>For all honest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Either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a prefix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or vice versa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u="sng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b="1" i="0" u="sng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u="sng" dirty="0"/>
                  <a:t>Liveness</a:t>
                </a:r>
              </a:p>
              <a:p>
                <a:pPr marL="0" indent="0">
                  <a:buNone/>
                </a:pPr>
                <a:r>
                  <a:rPr lang="en-US" dirty="0"/>
                  <a:t>There exists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that: </a:t>
                </a:r>
              </a:p>
              <a:p>
                <a:pPr marL="0" indent="0">
                  <a:buNone/>
                </a:pPr>
                <a:r>
                  <a:rPr lang="en-US" dirty="0"/>
                  <a:t>If any honest node receives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𝑡𝑥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then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𝑡𝑥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finalized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𝑚𝑎𝑥𝑖𝑚𝑢𝑚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𝑑𝑒𝑙𝑎𝑦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72FC1B-F971-F741-ACFE-D035AF0C7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40658"/>
                <a:ext cx="8229600" cy="4847953"/>
              </a:xfrm>
              <a:blipFill>
                <a:blip r:embed="rId2"/>
                <a:stretch>
                  <a:fillRect l="-1698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048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7436-8864-584F-8947-89CF9BFF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Forks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7166F-77C1-6943-9859-88FE4151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8918"/>
            <a:ext cx="8229600" cy="4144582"/>
          </a:xfrm>
        </p:spPr>
        <p:txBody>
          <a:bodyPr>
            <a:normAutofit/>
          </a:bodyPr>
          <a:lstStyle/>
          <a:p>
            <a:r>
              <a:rPr lang="en-US" dirty="0"/>
              <a:t>Rules become more restrictive</a:t>
            </a:r>
          </a:p>
          <a:p>
            <a:pPr lvl="1"/>
            <a:r>
              <a:rPr lang="en-US" dirty="0"/>
              <a:t>Disabling old OP_CODES</a:t>
            </a:r>
          </a:p>
          <a:p>
            <a:pPr lvl="1"/>
            <a:r>
              <a:rPr lang="en-US" dirty="0"/>
              <a:t>Further specifying signatures (ECDSA)</a:t>
            </a:r>
          </a:p>
          <a:p>
            <a:r>
              <a:rPr lang="en-US" dirty="0"/>
              <a:t>Old clients still work but their transactions may get rejected</a:t>
            </a:r>
          </a:p>
          <a:p>
            <a:r>
              <a:rPr lang="en-US" dirty="0"/>
              <a:t>If &gt;50% upgrade then new rules enforced</a:t>
            </a:r>
          </a:p>
          <a:p>
            <a:r>
              <a:rPr lang="en-US" dirty="0"/>
              <a:t>Segregated Witness was a contentious soft fork</a:t>
            </a:r>
          </a:p>
        </p:txBody>
      </p:sp>
    </p:spTree>
    <p:extLst>
      <p:ext uri="{BB962C8B-B14F-4D97-AF65-F5344CB8AC3E}">
        <p14:creationId xmlns:p14="http://schemas.microsoft.com/office/powerpoint/2010/main" val="3657493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097D-21EF-0745-93DD-A06F1F04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Bitcoin vs Bitcoin Cash</a:t>
            </a:r>
          </a:p>
        </p:txBody>
      </p:sp>
      <p:pic>
        <p:nvPicPr>
          <p:cNvPr id="4" name="Picture 4" descr="Bitcoin VS Bitcoin Cash: what's the difference? | Hacker Noon">
            <a:extLst>
              <a:ext uri="{FF2B5EF4-FFF2-40B4-BE49-F238E27FC236}">
                <a16:creationId xmlns:a16="http://schemas.microsoft.com/office/drawing/2014/main" id="{33A46227-84BD-8348-812E-93997EF5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678" y="914400"/>
            <a:ext cx="2895082" cy="15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39FB5B-EC54-AC45-B54A-19E5272DF674}"/>
              </a:ext>
            </a:extLst>
          </p:cNvPr>
          <p:cNvSpPr txBox="1"/>
          <p:nvPr/>
        </p:nvSpPr>
        <p:spPr>
          <a:xfrm>
            <a:off x="164240" y="914400"/>
            <a:ext cx="6409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Bitcoin Blocks are limited to 1MB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~Roughly 7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/s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Proposal to increase block size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Opinion 1: “Larger blocks increase network delay, decreases security, transactions should be moved off the chain.”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Opinion 2: “Bitcoin can support more transactions we should increase block size.”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Split in 2017: Every Bitcoin user got same amount of Bitcoin Cash (sum is less than sum of parts).</a:t>
            </a:r>
          </a:p>
          <a:p>
            <a:pPr algn="l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94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097D-21EF-0745-93DD-A06F1F04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Ethereum vs. Classic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9FB5B-EC54-AC45-B54A-19E5272DF674}"/>
              </a:ext>
            </a:extLst>
          </p:cNvPr>
          <p:cNvSpPr txBox="1"/>
          <p:nvPr/>
        </p:nvSpPr>
        <p:spPr>
          <a:xfrm>
            <a:off x="164239" y="863597"/>
            <a:ext cx="89797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Ethereum had a smart contract called </a:t>
            </a:r>
            <a:r>
              <a:rPr lang="en-US" i="1" dirty="0">
                <a:latin typeface="+mn-lt"/>
              </a:rPr>
              <a:t>DAO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Smart contract had a bug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July 2016, $50 Million USD of Ether stolen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Proposal to hard fork Ethereum and return funds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Stake vote was held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87% in favor but only 5.5% participated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4 days later Ethereum forked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“Classic” is the old version including stolen funds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Ethereum Foundation owns trademark and branded Fork Ethereum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Later more divergence: Ethereum will move to </a:t>
            </a:r>
            <a:r>
              <a:rPr lang="en-US" dirty="0" err="1">
                <a:latin typeface="+mn-lt"/>
              </a:rPr>
              <a:t>PoS</a:t>
            </a:r>
            <a:r>
              <a:rPr lang="en-US" dirty="0">
                <a:latin typeface="+mn-lt"/>
              </a:rPr>
              <a:t>, Classic stay on </a:t>
            </a:r>
            <a:r>
              <a:rPr lang="en-US" dirty="0" err="1">
                <a:latin typeface="+mn-lt"/>
              </a:rPr>
              <a:t>PoW</a:t>
            </a:r>
            <a:endParaRPr lang="en-US" dirty="0">
              <a:latin typeface="+mn-lt"/>
            </a:endParaRPr>
          </a:p>
        </p:txBody>
      </p:sp>
      <p:pic>
        <p:nvPicPr>
          <p:cNvPr id="6" name="Picture 2" descr="Ethereum vs Ethereum Classic: What you need to know - Coin Rivet">
            <a:extLst>
              <a:ext uri="{FF2B5EF4-FFF2-40B4-BE49-F238E27FC236}">
                <a16:creationId xmlns:a16="http://schemas.microsoft.com/office/drawing/2014/main" id="{269BFA9E-3B46-8C43-95BC-B659FC4B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59" y="834514"/>
            <a:ext cx="3391241" cy="190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42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6D25-DCB0-E749-AEDC-60991C4E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 Work Week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AAA3A-91FD-8048-B3C4-21A33073A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Summary of Casper POS Papers</a:t>
            </a:r>
          </a:p>
          <a:p>
            <a:r>
              <a:rPr lang="en-US" dirty="0"/>
              <a:t>Setup Your Casper Development Environment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67BCBF3-3542-2E42-A8CC-32DCC46D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3" y="2430170"/>
            <a:ext cx="3766657" cy="1809689"/>
          </a:xfrm>
          <a:prstGeom prst="rect">
            <a:avLst/>
          </a:prstGeom>
        </p:spPr>
      </p:pic>
      <p:pic>
        <p:nvPicPr>
          <p:cNvPr id="7" name="Picture 6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AA2D0FFD-136A-0A49-A51C-267DAF96C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62" y="2416531"/>
            <a:ext cx="3236995" cy="1823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C13222-4631-3948-8056-D36E249AC5CE}"/>
              </a:ext>
            </a:extLst>
          </p:cNvPr>
          <p:cNvSpPr txBox="1"/>
          <p:nvPr/>
        </p:nvSpPr>
        <p:spPr>
          <a:xfrm>
            <a:off x="4777530" y="4244829"/>
            <a:ext cx="403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hlinkClick r:id="rId4"/>
              </a:rPr>
              <a:t>https://casper.network/docs/dapp-dev-guide/getting-started/</a:t>
            </a:r>
            <a:r>
              <a:rPr lang="en-US" sz="1200" dirty="0">
                <a:latin typeface="+mn-l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86781-7B33-5E4C-A5F6-9E04AC0D2C8C}"/>
              </a:ext>
            </a:extLst>
          </p:cNvPr>
          <p:cNvSpPr txBox="1"/>
          <p:nvPr/>
        </p:nvSpPr>
        <p:spPr>
          <a:xfrm>
            <a:off x="805342" y="4244829"/>
            <a:ext cx="376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  <a:hlinkClick r:id="rId5"/>
              </a:rPr>
              <a:t>https://casper.network/network</a:t>
            </a:r>
            <a:r>
              <a:rPr lang="en-US" sz="12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836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371850"/>
            <a:ext cx="7220607" cy="131445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Next lecture:  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Ethereum and Smart Contracts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1801551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229101" y="1651954"/>
            <a:ext cx="44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bit prime 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blipFill>
                <a:blip r:embed="rId4"/>
                <a:stretch>
                  <a:fillRect l="-327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blipFill>
                <a:blip r:embed="rId5"/>
                <a:stretch>
                  <a:fillRect l="-43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blipFill>
                <a:blip r:embed="rId7"/>
                <a:stretch>
                  <a:fillRect l="-3256" t="-2516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Proof </a:t>
            </a:r>
            <a:r>
              <a:rPr lang="en-US" sz="2200" dirty="0"/>
              <a:t>[Wesolowski’18]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F6A32DF6-2F16-CC42-B873-460B9CE58310}"/>
                  </a:ext>
                </a:extLst>
              </p:cNvPr>
              <p:cNvSpPr/>
              <p:nvPr/>
            </p:nvSpPr>
            <p:spPr>
              <a:xfrm>
                <a:off x="6989884" y="2522716"/>
                <a:ext cx="2313810" cy="738664"/>
              </a:xfrm>
              <a:prstGeom prst="wedgeRoundRectCallout">
                <a:avLst>
                  <a:gd name="adj1" fmla="val -24825"/>
                  <a:gd name="adj2" fmla="val 107992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steps</a:t>
                </a:r>
              </a:p>
            </p:txBody>
          </p:sp>
        </mc:Choice>
        <mc:Fallback xmlns="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F6A32DF6-2F16-CC42-B873-460B9CE58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84" y="2522716"/>
                <a:ext cx="2313810" cy="738664"/>
              </a:xfrm>
              <a:prstGeom prst="wedgeRoundRectCallout">
                <a:avLst>
                  <a:gd name="adj1" fmla="val -24825"/>
                  <a:gd name="adj2" fmla="val 107992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62B89-23BF-A546-8969-B4060B5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06C72A-877E-5041-929E-3846BD6FDC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6" y="1816452"/>
            <a:ext cx="767451" cy="132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73F56A-9E97-6C43-BD78-636BE5F855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0" y="1603932"/>
            <a:ext cx="983202" cy="14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1" grpId="0"/>
      <p:bldP spid="22" grpId="0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229101" y="1651954"/>
            <a:ext cx="44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bit prime 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blipFill>
                <a:blip r:embed="rId4"/>
                <a:stretch>
                  <a:fillRect l="-327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blipFill>
                <a:blip r:embed="rId5"/>
                <a:stretch>
                  <a:fillRect l="-43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blipFill>
                <a:blip r:embed="rId7"/>
                <a:stretch>
                  <a:fillRect l="-3256" t="-2516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intuition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62B89-23BF-A546-8969-B4060B5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06C72A-877E-5041-929E-3846BD6FDC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6" y="1816452"/>
            <a:ext cx="767451" cy="132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73F56A-9E97-6C43-BD78-636BE5F855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0" y="1603932"/>
            <a:ext cx="983202" cy="145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B00B0-00C5-8A4B-AD9D-198862FA99D4}"/>
                  </a:ext>
                </a:extLst>
              </p:cNvPr>
              <p:cNvSpPr txBox="1"/>
              <p:nvPr/>
            </p:nvSpPr>
            <p:spPr>
              <a:xfrm>
                <a:off x="6857330" y="1103866"/>
                <a:ext cx="2270930" cy="22955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Must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 err="1">
                    <a:latin typeface="+mn-lt"/>
                  </a:rPr>
                  <a:t>s.t.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Taking roots is hard</a:t>
                </a:r>
              </a:p>
              <a:p>
                <a:r>
                  <a:rPr lang="en-US" dirty="0"/>
                  <a:t>See reading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B00B0-00C5-8A4B-AD9D-198862FA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330" y="1103866"/>
                <a:ext cx="2270930" cy="2295565"/>
              </a:xfrm>
              <a:prstGeom prst="rect">
                <a:avLst/>
              </a:prstGeom>
              <a:blipFill>
                <a:blip r:embed="rId10"/>
                <a:stretch>
                  <a:fillRect l="-3867" t="-54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2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229101" y="1651954"/>
            <a:ext cx="44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blipFill>
                <a:blip r:embed="rId4"/>
                <a:stretch>
                  <a:fillRect l="-43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847893" y="3219168"/>
                <a:ext cx="3189271" cy="200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93" y="3219168"/>
                <a:ext cx="3189271" cy="2007665"/>
              </a:xfrm>
              <a:prstGeom prst="rect">
                <a:avLst/>
              </a:prstGeom>
              <a:blipFill>
                <a:blip r:embed="rId6"/>
                <a:stretch>
                  <a:fillRect l="-2778" t="-2516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Proof </a:t>
            </a:r>
            <a:r>
              <a:rPr lang="en-US" sz="2200" dirty="0"/>
              <a:t>[Wesolowski’18]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62B89-23BF-A546-8969-B4060B5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A94497-7DE1-1D49-812A-A4517CEEA9B1}"/>
                  </a:ext>
                </a:extLst>
              </p:cNvPr>
              <p:cNvSpPr txBox="1"/>
              <p:nvPr/>
            </p:nvSpPr>
            <p:spPr>
              <a:xfrm>
                <a:off x="2896919" y="2681260"/>
                <a:ext cx="318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𝑃𝑟𝑖𝑚𝑒𝑠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A94497-7DE1-1D49-812A-A4517CEEA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919" y="2681260"/>
                <a:ext cx="3189271" cy="369332"/>
              </a:xfrm>
              <a:prstGeom prst="rect">
                <a:avLst/>
              </a:prstGeom>
              <a:blipFill>
                <a:blip r:embed="rId7"/>
                <a:stretch>
                  <a:fillRect l="-1984" r="-119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19F52A98-4818-AD45-94C9-0AB2C9E792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6" y="1816452"/>
            <a:ext cx="767451" cy="132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6A878C-7F3A-F44A-9069-B01710E36C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0" y="1603932"/>
            <a:ext cx="983202" cy="14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AFF9-ECC4-3F44-BAC6-1FAE9700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additional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3ABDD8-C8E2-AC44-8E08-9A02CED0A9A3}"/>
                  </a:ext>
                </a:extLst>
              </p:cNvPr>
              <p:cNvSpPr txBox="1"/>
              <p:nvPr/>
            </p:nvSpPr>
            <p:spPr>
              <a:xfrm>
                <a:off x="135924" y="1048256"/>
                <a:ext cx="9144000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Finality</a:t>
                </a:r>
              </a:p>
              <a:p>
                <a:pPr marL="0" indent="0">
                  <a:buNone/>
                </a:pPr>
                <a:r>
                  <a:rPr lang="en-US" dirty="0"/>
                  <a:t>Anyone can verify that a transaction is </a:t>
                </a:r>
                <a:r>
                  <a:rPr lang="en-US" i="1" dirty="0"/>
                  <a:t>finalized.</a:t>
                </a:r>
              </a:p>
              <a:p>
                <a:pPr marL="0" indent="0">
                  <a:buNone/>
                </a:pPr>
                <a:r>
                  <a:rPr lang="en-US" dirty="0"/>
                  <a:t>-&gt; There are no deep forks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u="sng" smtClean="0">
                        <a:latin typeface="Cambria Math" panose="02040503050406030204" pitchFamily="18" charset="0"/>
                      </a:rPr>
                      <m:t>𝐃𝐲𝐧𝐚𝐦𝐢𝐜</m:t>
                    </m:r>
                    <m:r>
                      <a:rPr lang="en-US" b="1" i="0" u="sng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u="sng" dirty="0"/>
                  <a:t>Availability</a:t>
                </a:r>
              </a:p>
              <a:p>
                <a:pPr marL="0" indent="0">
                  <a:buNone/>
                </a:pPr>
                <a:r>
                  <a:rPr lang="en-US" dirty="0"/>
                  <a:t>Chain makes progress even under network partitions. </a:t>
                </a:r>
              </a:p>
              <a:p>
                <a:pPr marL="0" indent="0">
                  <a:buNone/>
                </a:pPr>
                <a:r>
                  <a:rPr lang="en-US" dirty="0"/>
                  <a:t>-&gt;The chain keeps growing even if it forks</a:t>
                </a:r>
              </a:p>
              <a:p>
                <a:pPr marL="0" indent="0">
                  <a:buNone/>
                </a:pPr>
                <a:r>
                  <a:rPr lang="en-US" dirty="0"/>
                  <a:t>-&gt;Nodes can leave and join the network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3ABDD8-C8E2-AC44-8E08-9A02CED0A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4" y="1048256"/>
                <a:ext cx="9144000" cy="3046988"/>
              </a:xfrm>
              <a:prstGeom prst="rect">
                <a:avLst/>
              </a:prstGeom>
              <a:blipFill>
                <a:blip r:embed="rId2"/>
                <a:stretch>
                  <a:fillRect l="-971" t="-1660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21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Nakamoto Consensus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BF1C9-B9A3-0A4F-9A4A-C6367A9A6107}"/>
              </a:ext>
            </a:extLst>
          </p:cNvPr>
          <p:cNvSpPr/>
          <p:nvPr/>
        </p:nvSpPr>
        <p:spPr>
          <a:xfrm>
            <a:off x="2016731" y="14545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75E7E-201A-6B43-BDF0-31D49A4A6948}"/>
              </a:ext>
            </a:extLst>
          </p:cNvPr>
          <p:cNvCxnSpPr>
            <a:cxnSpLocks/>
            <a:stCxn id="9" idx="1"/>
            <a:endCxn id="20" idx="3"/>
          </p:cNvCxnSpPr>
          <p:nvPr/>
        </p:nvCxnSpPr>
        <p:spPr>
          <a:xfrm flipH="1">
            <a:off x="1460779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0C6A4-1369-9940-A551-2E9CAB69AA13}"/>
              </a:ext>
            </a:extLst>
          </p:cNvPr>
          <p:cNvSpPr/>
          <p:nvPr/>
        </p:nvSpPr>
        <p:spPr>
          <a:xfrm>
            <a:off x="209122" y="1454767"/>
            <a:ext cx="1251657" cy="14737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7DF7B-F1D8-C64D-A3EE-8107FA442FD3}"/>
              </a:ext>
            </a:extLst>
          </p:cNvPr>
          <p:cNvSpPr txBox="1"/>
          <p:nvPr/>
        </p:nvSpPr>
        <p:spPr>
          <a:xfrm>
            <a:off x="1559582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FF5E9F-A7AE-A64C-92D0-3ABFC1FD3E06}"/>
              </a:ext>
            </a:extLst>
          </p:cNvPr>
          <p:cNvGrpSpPr/>
          <p:nvPr/>
        </p:nvGrpSpPr>
        <p:grpSpPr>
          <a:xfrm>
            <a:off x="263286" y="2968384"/>
            <a:ext cx="3506889" cy="1332889"/>
            <a:chOff x="3785426" y="3623931"/>
            <a:chExt cx="3506889" cy="1332889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7789CD5-2844-E749-9EFF-35772F354D63}"/>
                </a:ext>
              </a:extLst>
            </p:cNvPr>
            <p:cNvSpPr/>
            <p:nvPr/>
          </p:nvSpPr>
          <p:spPr>
            <a:xfrm>
              <a:off x="5006316" y="3757216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310148-496C-AC49-8C50-1F83DB845B3D}"/>
                </a:ext>
              </a:extLst>
            </p:cNvPr>
            <p:cNvGrpSpPr/>
            <p:nvPr/>
          </p:nvGrpSpPr>
          <p:grpSpPr>
            <a:xfrm>
              <a:off x="3785426" y="3623931"/>
              <a:ext cx="3174116" cy="1252882"/>
              <a:chOff x="3785426" y="3623931"/>
              <a:chExt cx="3174116" cy="125288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E0A87-6D34-B645-BF52-2BC64D62A402}"/>
                  </a:ext>
                </a:extLst>
              </p:cNvPr>
              <p:cNvSpPr/>
              <p:nvPr/>
            </p:nvSpPr>
            <p:spPr>
              <a:xfrm>
                <a:off x="5340472" y="4663273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FA6F7BD-4A07-6547-A6A8-D695631AA386}"/>
                  </a:ext>
                </a:extLst>
              </p:cNvPr>
              <p:cNvSpPr/>
              <p:nvPr/>
            </p:nvSpPr>
            <p:spPr>
              <a:xfrm>
                <a:off x="6780867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2CB504-44EB-454C-A616-2BA58DCFCCED}"/>
                  </a:ext>
                </a:extLst>
              </p:cNvPr>
              <p:cNvSpPr/>
              <p:nvPr/>
            </p:nvSpPr>
            <p:spPr>
              <a:xfrm>
                <a:off x="5628551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80F05C-F992-344C-8076-2B38D4AF6FE6}"/>
                  </a:ext>
                </a:extLst>
              </p:cNvPr>
              <p:cNvSpPr/>
              <p:nvPr/>
            </p:nvSpPr>
            <p:spPr>
              <a:xfrm>
                <a:off x="6204709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A3E953-163D-C94E-946F-6013EF4A27FD}"/>
                  </a:ext>
                </a:extLst>
              </p:cNvPr>
              <p:cNvSpPr/>
              <p:nvPr/>
            </p:nvSpPr>
            <p:spPr>
              <a:xfrm>
                <a:off x="5916630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946BB04-264B-AD40-B751-2B33F3F35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8102" y="4382729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5D95598-CCE1-EE4B-AC2C-E7EEE7742797}"/>
                  </a:ext>
                </a:extLst>
              </p:cNvPr>
              <p:cNvCxnSpPr/>
              <p:nvPr/>
            </p:nvCxnSpPr>
            <p:spPr>
              <a:xfrm flipV="1">
                <a:off x="5984700" y="4362806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845126-DA47-F742-B4B3-89F9DF4A7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650" y="4365233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98B09B-A519-A248-85BD-89974FBA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2876" y="4368751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537B21-6207-5F4F-997A-9CA7372F89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4256" y="4067106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5D9A734-7C41-5844-A340-07C352807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558" y="3934134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9965530-19DC-BC4A-86A4-A6ECEF6DD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80337" y="4075047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CCA6E1-7058-2B4E-AAA0-789CE3CFB702}"/>
                  </a:ext>
                </a:extLst>
              </p:cNvPr>
              <p:cNvSpPr/>
              <p:nvPr/>
            </p:nvSpPr>
            <p:spPr>
              <a:xfrm>
                <a:off x="6492788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ADAB8B6-022A-C043-AB49-1818AB421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5682" y="4374315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832ED2-B6A1-A84D-8A5A-B0C72450A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330" y="3938339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ED1A4D7-9D3B-844E-9077-3B1D243EB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637" y="3623931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ular Callout 55">
                <a:extLst>
                  <a:ext uri="{FF2B5EF4-FFF2-40B4-BE49-F238E27FC236}">
                    <a16:creationId xmlns:a16="http://schemas.microsoft.com/office/drawing/2014/main" id="{6B8DE2A0-4B41-C646-89FD-EEDC50C6B0E7}"/>
                  </a:ext>
                </a:extLst>
              </p:cNvPr>
              <p:cNvSpPr/>
              <p:nvPr/>
            </p:nvSpPr>
            <p:spPr>
              <a:xfrm>
                <a:off x="3785426" y="4450312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err="1"/>
                  <a:t>coinbase</a:t>
                </a:r>
                <a:r>
                  <a:rPr lang="en-US" sz="1800" dirty="0"/>
                  <a:t> Tx</a:t>
                </a: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A6DB522-C321-1F40-A0D9-EF04213E5503}"/>
              </a:ext>
            </a:extLst>
          </p:cNvPr>
          <p:cNvSpPr txBox="1"/>
          <p:nvPr/>
        </p:nvSpPr>
        <p:spPr>
          <a:xfrm>
            <a:off x="4075912" y="99287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5624040" y="1454536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BH</a:t>
            </a:r>
            <a:r>
              <a:rPr lang="en-US" baseline="-25000" dirty="0"/>
              <a:t>2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40F686-CC70-3E4A-BDCC-DE1353D0286A}"/>
              </a:ext>
            </a:extLst>
          </p:cNvPr>
          <p:cNvSpPr txBox="1"/>
          <p:nvPr/>
        </p:nvSpPr>
        <p:spPr>
          <a:xfrm>
            <a:off x="2268303" y="100338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1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66" y="3061673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044" y="3061673"/>
            <a:ext cx="1005840" cy="100584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2C710BE-57A0-674C-AE31-9D3270B0FE3A}"/>
              </a:ext>
            </a:extLst>
          </p:cNvPr>
          <p:cNvSpPr txBox="1"/>
          <p:nvPr/>
        </p:nvSpPr>
        <p:spPr>
          <a:xfrm>
            <a:off x="4153920" y="1603519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B9A800-F039-F149-8B66-D2CC00140272}"/>
              </a:ext>
            </a:extLst>
          </p:cNvPr>
          <p:cNvSpPr/>
          <p:nvPr/>
        </p:nvSpPr>
        <p:spPr>
          <a:xfrm>
            <a:off x="3811278" y="147457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A86F43-1E27-FF4D-B31B-F37DFD59D7AA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3255326" y="2211461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74D04D-C191-6E47-BC86-F54A5997027E}"/>
              </a:ext>
            </a:extLst>
          </p:cNvPr>
          <p:cNvSpPr txBox="1"/>
          <p:nvPr/>
        </p:nvSpPr>
        <p:spPr>
          <a:xfrm>
            <a:off x="3354129" y="1740658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4733437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BH</a:t>
            </a:r>
            <a:r>
              <a:rPr lang="en-US" strike="sngStrike" baseline="-25000" dirty="0"/>
              <a:t>2 </a:t>
            </a:r>
            <a:r>
              <a:rPr lang="en-US" dirty="0"/>
              <a:t>BH</a:t>
            </a:r>
            <a:r>
              <a:rPr lang="en-US" baseline="-25000" dirty="0"/>
              <a:t>3</a:t>
            </a:r>
            <a:endParaRPr lang="en-US" strike="sngStrike" dirty="0"/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8F6989-09FD-ED42-ABD4-5F06A7A4FF3A}"/>
              </a:ext>
            </a:extLst>
          </p:cNvPr>
          <p:cNvCxnSpPr>
            <a:cxnSpLocks/>
          </p:cNvCxnSpPr>
          <p:nvPr/>
        </p:nvCxnSpPr>
        <p:spPr>
          <a:xfrm flipH="1">
            <a:off x="5049005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B1807FF-6643-1F4E-946A-1495671C66DD}"/>
              </a:ext>
            </a:extLst>
          </p:cNvPr>
          <p:cNvSpPr txBox="1"/>
          <p:nvPr/>
        </p:nvSpPr>
        <p:spPr>
          <a:xfrm>
            <a:off x="5147808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9D9CE9-BCD7-DB4E-873B-B7E2CB00963C}"/>
              </a:ext>
            </a:extLst>
          </p:cNvPr>
          <p:cNvSpPr txBox="1"/>
          <p:nvPr/>
        </p:nvSpPr>
        <p:spPr>
          <a:xfrm>
            <a:off x="5883521" y="1018073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3107B9-824A-F940-B341-21C19B509423}"/>
              </a:ext>
            </a:extLst>
          </p:cNvPr>
          <p:cNvSpPr/>
          <p:nvPr/>
        </p:nvSpPr>
        <p:spPr>
          <a:xfrm>
            <a:off x="7139855" y="34463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BH</a:t>
            </a:r>
            <a:r>
              <a:rPr lang="en-US" baseline="-25000" dirty="0"/>
              <a:t>3</a:t>
            </a:r>
            <a:endParaRPr lang="en-US" strike="sngStrike" dirty="0"/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2840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857-41C0-E944-9303-6ADE3B6C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80E66-7D97-664B-B710-B5ECA232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0744"/>
            <a:ext cx="4926169" cy="4172755"/>
          </a:xfrm>
        </p:spPr>
        <p:txBody>
          <a:bodyPr>
            <a:normAutofit/>
          </a:bodyPr>
          <a:lstStyle/>
          <a:p>
            <a:r>
              <a:rPr lang="en-US" dirty="0"/>
              <a:t>Anonymous participation</a:t>
            </a:r>
          </a:p>
          <a:p>
            <a:r>
              <a:rPr lang="en-US" dirty="0"/>
              <a:t>Nodes can join/leave</a:t>
            </a:r>
          </a:p>
          <a:p>
            <a:pPr lvl="1"/>
            <a:r>
              <a:rPr lang="en-US" dirty="0"/>
              <a:t>Very scalable</a:t>
            </a:r>
          </a:p>
          <a:p>
            <a:pPr lvl="1"/>
            <a:r>
              <a:rPr lang="en-US" i="1" dirty="0"/>
              <a:t>Dynamic availability</a:t>
            </a:r>
          </a:p>
          <a:p>
            <a:r>
              <a:rPr lang="en-US" dirty="0"/>
              <a:t>Leader not known beforehand </a:t>
            </a:r>
          </a:p>
          <a:p>
            <a:pPr lvl="1"/>
            <a:r>
              <a:rPr lang="en-US" dirty="0"/>
              <a:t>Makes bribing harder</a:t>
            </a:r>
          </a:p>
          <a:p>
            <a:r>
              <a:rPr lang="en-US" dirty="0"/>
              <a:t>Up to ½ corruptions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9469BD-BED6-7F4C-BA69-0D787F16B637}"/>
              </a:ext>
            </a:extLst>
          </p:cNvPr>
          <p:cNvSpPr txBox="1">
            <a:spLocks/>
          </p:cNvSpPr>
          <p:nvPr/>
        </p:nvSpPr>
        <p:spPr bwMode="auto">
          <a:xfrm>
            <a:off x="4926169" y="970745"/>
            <a:ext cx="4063285" cy="432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Slow</a:t>
            </a:r>
          </a:p>
          <a:p>
            <a:pPr lvl="1"/>
            <a:r>
              <a:rPr lang="en-US" dirty="0"/>
              <a:t>Even when everyone is honest</a:t>
            </a:r>
          </a:p>
          <a:p>
            <a:r>
              <a:rPr lang="en-US" dirty="0"/>
              <a:t>Resource intensive</a:t>
            </a:r>
          </a:p>
          <a:p>
            <a:pPr lvl="1"/>
            <a:r>
              <a:rPr lang="en-US" dirty="0" err="1"/>
              <a:t>PoS</a:t>
            </a:r>
            <a:r>
              <a:rPr lang="en-US" dirty="0"/>
              <a:t> based possible</a:t>
            </a:r>
          </a:p>
          <a:p>
            <a:r>
              <a:rPr lang="en-US" dirty="0"/>
              <a:t>Long forks possible</a:t>
            </a:r>
          </a:p>
          <a:p>
            <a:r>
              <a:rPr lang="en-US" dirty="0"/>
              <a:t>No guarantees under long delays</a:t>
            </a:r>
          </a:p>
          <a:p>
            <a:r>
              <a:rPr lang="en-US" i="1" dirty="0"/>
              <a:t>No finality</a:t>
            </a:r>
          </a:p>
        </p:txBody>
      </p:sp>
    </p:spTree>
    <p:extLst>
      <p:ext uri="{BB962C8B-B14F-4D97-AF65-F5344CB8AC3E}">
        <p14:creationId xmlns:p14="http://schemas.microsoft.com/office/powerpoint/2010/main" val="197885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3DBD-6666-764F-83D8-5EFADE9A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Difficulty Resets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62C73F-0B22-C64A-AB7D-389EECAC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1863"/>
            <a:ext cx="4971245" cy="27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9EB16-F755-CA4F-9DBA-47761B51CCD6}"/>
              </a:ext>
            </a:extLst>
          </p:cNvPr>
          <p:cNvSpPr txBox="1"/>
          <p:nvPr/>
        </p:nvSpPr>
        <p:spPr>
          <a:xfrm>
            <a:off x="4881093" y="1313645"/>
            <a:ext cx="4262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Computation increases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But block time ~constant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Every 2016 blocks difficulty reset based on prior 2016 blocks (~2 weeks)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Based on time stamps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Slightly lagging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Miners accept </a:t>
            </a:r>
            <a:r>
              <a:rPr lang="en-US" i="1" dirty="0">
                <a:latin typeface="+mn-lt"/>
              </a:rPr>
              <a:t>heaviest </a:t>
            </a:r>
            <a:r>
              <a:rPr lang="en-US" dirty="0">
                <a:latin typeface="+mn-lt"/>
              </a:rPr>
              <a:t>chain</a:t>
            </a:r>
            <a:endParaRPr lang="en-US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6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3DBD-6666-764F-83D8-5EFADE9A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Difficulty Reset Attacks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E2B4-9847-5E43-A5B4-7E470B4255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381" y="929694"/>
                <a:ext cx="9498168" cy="421380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Attacker with 1/3 hash power, Difficulty 1</a:t>
                </a:r>
              </a:p>
              <a:p>
                <a:r>
                  <a:rPr lang="en-US" dirty="0"/>
                  <a:t>Fork 100 blocks deep</a:t>
                </a:r>
              </a:p>
              <a:p>
                <a:r>
                  <a:rPr lang="en-US" dirty="0"/>
                  <a:t>Modifies time stamps on private fork such that blocks look like they are mined in short succession</a:t>
                </a:r>
              </a:p>
              <a:p>
                <a:r>
                  <a:rPr lang="en-US" dirty="0"/>
                  <a:t>Increases difficulty to 200</a:t>
                </a:r>
              </a:p>
              <a:p>
                <a:r>
                  <a:rPr lang="en-US" dirty="0"/>
                  <a:t>Probability that attacker will mine 1 block of difficulty 200 while honest chain produces 100 blocks of difficulty 1:</a:t>
                </a:r>
              </a:p>
              <a:p>
                <a:pPr lvl="1"/>
                <a:r>
                  <a:rPr lang="en-US" dirty="0"/>
                  <a:t>Poisson distribution with expectation 1/6</a:t>
                </a:r>
                <a:r>
                  <a:rPr lang="en-US" baseline="30000" dirty="0"/>
                  <a:t>th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𝑃𝑜𝑖𝑠𝑠𝑜𝑛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15.3%</a:t>
                </a:r>
              </a:p>
              <a:p>
                <a:r>
                  <a:rPr lang="en-US" dirty="0"/>
                  <a:t>Defense: Max difficulty change 4x, 1/4</a:t>
                </a:r>
                <a:r>
                  <a:rPr lang="en-US" baseline="30000" dirty="0"/>
                  <a:t>th</a:t>
                </a:r>
                <a:r>
                  <a:rPr lang="en-US" dirty="0"/>
                  <a:t> (Magic number)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4E2B4-9847-5E43-A5B4-7E470B4255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1" y="929694"/>
                <a:ext cx="9498168" cy="4213805"/>
              </a:xfrm>
              <a:blipFill>
                <a:blip r:embed="rId2"/>
                <a:stretch>
                  <a:fillRect l="-1027" t="-3039" b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92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107476</TotalTime>
  <Words>2224</Words>
  <Application>Microsoft Macintosh PowerPoint</Application>
  <PresentationFormat>On-screen Show (16:9)</PresentationFormat>
  <Paragraphs>484</Paragraphs>
  <Slides>47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 Math</vt:lpstr>
      <vt:lpstr>Courier New</vt:lpstr>
      <vt:lpstr>Franklin Gothic Book</vt:lpstr>
      <vt:lpstr>Office Theme</vt:lpstr>
      <vt:lpstr>Large Scale Consensus</vt:lpstr>
      <vt:lpstr>What You Learnt Last Week</vt:lpstr>
      <vt:lpstr>What You Will Learn Today </vt:lpstr>
      <vt:lpstr>Blockchain Consensus</vt:lpstr>
      <vt:lpstr>Two additional features</vt:lpstr>
      <vt:lpstr>Recap: Nakamoto Consensus</vt:lpstr>
      <vt:lpstr>Nakamoto Properties</vt:lpstr>
      <vt:lpstr>Difficulty Resets</vt:lpstr>
      <vt:lpstr>Difficulty Reset Attacks</vt:lpstr>
      <vt:lpstr>Recap Byzantine Consensus</vt:lpstr>
      <vt:lpstr>Nakamoto vs BFT under network outage</vt:lpstr>
      <vt:lpstr>Availability and Finality [Gilbert, Lynch ’02,Lewis-Pye, Roughgarden ‘20]</vt:lpstr>
      <vt:lpstr>Resolving the dilemma</vt:lpstr>
      <vt:lpstr>Ebb and Flow protocol [NTT21]</vt:lpstr>
      <vt:lpstr>Building Ebb and Flow [NTT21]</vt:lpstr>
      <vt:lpstr>Ethereum 2.0</vt:lpstr>
      <vt:lpstr>Proof of Stake</vt:lpstr>
      <vt:lpstr>Scaling Byzantine Consensus</vt:lpstr>
      <vt:lpstr>Committee selection</vt:lpstr>
      <vt:lpstr>Committee selection</vt:lpstr>
      <vt:lpstr>Random Selection</vt:lpstr>
      <vt:lpstr>Randomness beacon</vt:lpstr>
      <vt:lpstr>Random Selection with Beacon</vt:lpstr>
      <vt:lpstr>Leader Selection</vt:lpstr>
      <vt:lpstr>Lotteries</vt:lpstr>
      <vt:lpstr>How to build a Beacon?</vt:lpstr>
      <vt:lpstr>Collect randomness approach</vt:lpstr>
      <vt:lpstr>Commit and Reveal</vt:lpstr>
      <vt:lpstr>Verifiable Delay Function (VDF)</vt:lpstr>
      <vt:lpstr>Security Properties (Informal)</vt:lpstr>
      <vt:lpstr>Collect randomness approach</vt:lpstr>
      <vt:lpstr>Solution:  slow things down with a VDF    [LW’15]</vt:lpstr>
      <vt:lpstr>Solution:  slow things down with a VDF    [LW’15]</vt:lpstr>
      <vt:lpstr>VDF Beacon in a blockchain</vt:lpstr>
      <vt:lpstr>How to build a VDF</vt:lpstr>
      <vt:lpstr>VDF Proof</vt:lpstr>
      <vt:lpstr>Changing the rules/Governance</vt:lpstr>
      <vt:lpstr>Soft/Hard Fork Activiation</vt:lpstr>
      <vt:lpstr>Hard Forks</vt:lpstr>
      <vt:lpstr>Soft Forks</vt:lpstr>
      <vt:lpstr>Case Study: Bitcoin vs Bitcoin Cash</vt:lpstr>
      <vt:lpstr>Case Study: Ethereum vs. Classic </vt:lpstr>
      <vt:lpstr>Home Work Week 6</vt:lpstr>
      <vt:lpstr>END  OF  LECTURE</vt:lpstr>
      <vt:lpstr>VDF Proof [Wesolowski’18]</vt:lpstr>
      <vt:lpstr>Security intuition</vt:lpstr>
      <vt:lpstr>VDF Proof [Wesolowski’18]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Risman Adnan</cp:lastModifiedBy>
  <cp:revision>1406</cp:revision>
  <cp:lastPrinted>2015-09-20T23:02:57Z</cp:lastPrinted>
  <dcterms:created xsi:type="dcterms:W3CDTF">2010-10-17T19:58:05Z</dcterms:created>
  <dcterms:modified xsi:type="dcterms:W3CDTF">2022-03-21T22:31:50Z</dcterms:modified>
</cp:coreProperties>
</file>